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1"/>
  </p:sldMasterIdLst>
  <p:notesMasterIdLst>
    <p:notesMasterId r:id="rId55"/>
  </p:notesMasterIdLst>
  <p:handoutMasterIdLst>
    <p:handoutMasterId r:id="rId56"/>
  </p:handoutMasterIdLst>
  <p:sldIdLst>
    <p:sldId id="319" r:id="rId2"/>
    <p:sldId id="257" r:id="rId3"/>
    <p:sldId id="393" r:id="rId4"/>
    <p:sldId id="395" r:id="rId5"/>
    <p:sldId id="461" r:id="rId6"/>
    <p:sldId id="394" r:id="rId7"/>
    <p:sldId id="396" r:id="rId8"/>
    <p:sldId id="462" r:id="rId9"/>
    <p:sldId id="463" r:id="rId10"/>
    <p:sldId id="397" r:id="rId11"/>
    <p:sldId id="459" r:id="rId12"/>
    <p:sldId id="398" r:id="rId13"/>
    <p:sldId id="465" r:id="rId14"/>
    <p:sldId id="466" r:id="rId15"/>
    <p:sldId id="467" r:id="rId16"/>
    <p:sldId id="400" r:id="rId17"/>
    <p:sldId id="402" r:id="rId18"/>
    <p:sldId id="468" r:id="rId19"/>
    <p:sldId id="470" r:id="rId20"/>
    <p:sldId id="403" r:id="rId21"/>
    <p:sldId id="471" r:id="rId22"/>
    <p:sldId id="472" r:id="rId23"/>
    <p:sldId id="405" r:id="rId24"/>
    <p:sldId id="480" r:id="rId25"/>
    <p:sldId id="474" r:id="rId26"/>
    <p:sldId id="475" r:id="rId27"/>
    <p:sldId id="407" r:id="rId28"/>
    <p:sldId id="404" r:id="rId29"/>
    <p:sldId id="476" r:id="rId30"/>
    <p:sldId id="481" r:id="rId31"/>
    <p:sldId id="411" r:id="rId32"/>
    <p:sldId id="412" r:id="rId33"/>
    <p:sldId id="477" r:id="rId34"/>
    <p:sldId id="414" r:id="rId35"/>
    <p:sldId id="482" r:id="rId36"/>
    <p:sldId id="416" r:id="rId37"/>
    <p:sldId id="417" r:id="rId38"/>
    <p:sldId id="421" r:id="rId39"/>
    <p:sldId id="422" r:id="rId40"/>
    <p:sldId id="423" r:id="rId41"/>
    <p:sldId id="424" r:id="rId42"/>
    <p:sldId id="425" r:id="rId43"/>
    <p:sldId id="426" r:id="rId44"/>
    <p:sldId id="428" r:id="rId45"/>
    <p:sldId id="429" r:id="rId46"/>
    <p:sldId id="430" r:id="rId47"/>
    <p:sldId id="433" r:id="rId48"/>
    <p:sldId id="478" r:id="rId49"/>
    <p:sldId id="434" r:id="rId50"/>
    <p:sldId id="479" r:id="rId51"/>
    <p:sldId id="390" r:id="rId52"/>
    <p:sldId id="391" r:id="rId53"/>
    <p:sldId id="392" r:id="rId5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rgbClr val="FFFFFF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rgbClr val="FFFFFF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rgbClr val="FFFFFF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rgbClr val="FFFFFF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rgbClr val="FFFFFF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222"/>
    <a:srgbClr val="FFFFFF"/>
    <a:srgbClr val="18B2B6"/>
    <a:srgbClr val="0033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94" autoAdjust="0"/>
    <p:restoredTop sz="88494" autoAdjust="0"/>
  </p:normalViewPr>
  <p:slideViewPr>
    <p:cSldViewPr>
      <p:cViewPr varScale="1">
        <p:scale>
          <a:sx n="60" d="100"/>
          <a:sy n="60" d="100"/>
        </p:scale>
        <p:origin x="-147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922"/>
    </p:cViewPr>
  </p:sorterViewPr>
  <p:notesViewPr>
    <p:cSldViewPr>
      <p:cViewPr varScale="1">
        <p:scale>
          <a:sx n="70" d="100"/>
          <a:sy n="70" d="100"/>
        </p:scale>
        <p:origin x="-1422" y="-108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28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228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7DE2134E-A337-4474-98C5-9E0117F5B762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024207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45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3481FFB-31D3-4714-846C-5AFB84A4FB4F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536064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D25A12E-B956-46F5-85D7-4FAEB6B068A4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201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1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31EEB9-10A7-44AC-AFC5-E2FA0088CA94}" type="slidenum">
              <a:rPr lang="en-US"/>
              <a:pPr/>
              <a:t>2</a:t>
            </a:fld>
            <a:endParaRPr lang="en-US" dirty="0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46D9CE-3F1D-4018-932F-F146D39A8E4F}" type="slidenum">
              <a:rPr lang="en-US"/>
              <a:pPr/>
              <a:t>3</a:t>
            </a:fld>
            <a:endParaRPr lang="en-US" dirty="0"/>
          </a:p>
        </p:txBody>
      </p:sp>
      <p:sp>
        <p:nvSpPr>
          <p:cNvPr id="299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9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0AFF5A-F739-4604-A17A-161E90618057}" type="slidenum">
              <a:rPr lang="en-US"/>
              <a:pPr/>
              <a:t>4</a:t>
            </a:fld>
            <a:endParaRPr lang="en-US" dirty="0"/>
          </a:p>
        </p:txBody>
      </p:sp>
      <p:sp>
        <p:nvSpPr>
          <p:cNvPr id="302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2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2A6A09D-6040-4FF5-839E-58E16E2D95E9}" type="slidenum">
              <a:rPr lang="en-US"/>
              <a:pPr/>
              <a:t>5</a:t>
            </a:fld>
            <a:endParaRPr lang="en-US" dirty="0"/>
          </a:p>
        </p:txBody>
      </p:sp>
      <p:sp>
        <p:nvSpPr>
          <p:cNvPr id="436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6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44D879-CE35-4CBA-A11D-A4E7888EC2D5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3758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5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BA6814E-61C0-428B-BCD7-E658BBE45CEC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3768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6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03C22A-0FE6-4879-8399-D105E744C436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438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8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EBCEA2-40B4-4B7D-A277-83130E2433B9}" type="slidenum">
              <a:rPr lang="en-US"/>
              <a:pPr/>
              <a:t>9</a:t>
            </a:fld>
            <a:endParaRPr lang="en-US" dirty="0"/>
          </a:p>
        </p:txBody>
      </p:sp>
      <p:sp>
        <p:nvSpPr>
          <p:cNvPr id="440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DC4212-1ED8-4A39-9283-FDF8C3F53A57}" type="slidenum">
              <a:rPr lang="en-US"/>
              <a:pPr/>
              <a:t>10</a:t>
            </a:fld>
            <a:endParaRPr lang="en-US" dirty="0"/>
          </a:p>
        </p:txBody>
      </p:sp>
      <p:sp>
        <p:nvSpPr>
          <p:cNvPr id="377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7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1AC62C-6935-485A-BF6A-B0900AE9AC78}" type="slidenum">
              <a:rPr lang="en-US"/>
              <a:pPr/>
              <a:t>11</a:t>
            </a:fld>
            <a:endParaRPr lang="en-US" dirty="0"/>
          </a:p>
        </p:txBody>
      </p:sp>
      <p:sp>
        <p:nvSpPr>
          <p:cNvPr id="3788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ADD6F6-00A2-427B-802F-B74FE604F656}" type="slidenum">
              <a:rPr lang="en-US"/>
              <a:pPr/>
              <a:t>12</a:t>
            </a:fld>
            <a:endParaRPr lang="en-US" dirty="0"/>
          </a:p>
        </p:txBody>
      </p:sp>
      <p:sp>
        <p:nvSpPr>
          <p:cNvPr id="379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9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664C2F-FF06-443E-858A-D16AB9092E93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444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4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743757-8CAE-45FA-88E3-3F13EF201B78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446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6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489FF9-1CB3-4977-8C7B-3FA4F1815B44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448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8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1AB005-1988-4AA5-B0F5-54D4355FF284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380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0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365F42-69DC-4104-B89F-FDACBB5CC0F1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381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1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1ACCB2D-CC8A-4898-BBCB-BAC6AA8CB982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450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8C9B85-70C6-471B-BAA6-85704C8D273B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454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4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B0EF0DA-AF4A-46AC-9A16-E0A0C7B1BCF5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382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3FDE36-DE38-4740-BD8B-4E55EDA8563E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456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6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5A21CE-95B1-45ED-B68F-76A5EEA9047F}" type="slidenum">
              <a:rPr lang="en-US"/>
              <a:pPr/>
              <a:t>22</a:t>
            </a:fld>
            <a:endParaRPr lang="en-US" dirty="0"/>
          </a:p>
        </p:txBody>
      </p:sp>
      <p:sp>
        <p:nvSpPr>
          <p:cNvPr id="458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8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79FCD79-ACDD-49D5-B2AD-7AAB2FB8F31E}" type="slidenum">
              <a:rPr lang="en-US"/>
              <a:pPr/>
              <a:t>23</a:t>
            </a:fld>
            <a:endParaRPr lang="en-US" dirty="0"/>
          </a:p>
        </p:txBody>
      </p:sp>
      <p:sp>
        <p:nvSpPr>
          <p:cNvPr id="3850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5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7D765D-EE78-4D1E-A67E-C387C5E9F540}" type="slidenum">
              <a:rPr lang="en-US"/>
              <a:pPr/>
              <a:t>25</a:t>
            </a:fld>
            <a:endParaRPr lang="en-US" dirty="0"/>
          </a:p>
        </p:txBody>
      </p:sp>
      <p:sp>
        <p:nvSpPr>
          <p:cNvPr id="462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2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8C83ABA-3CAD-4239-9A78-A94FD4BCF7C6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464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4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10C3CB-D95A-4709-95C2-0609DF4E0BED}" type="slidenum">
              <a:rPr lang="en-US"/>
              <a:pPr/>
              <a:t>27</a:t>
            </a:fld>
            <a:endParaRPr lang="en-US" dirty="0"/>
          </a:p>
        </p:txBody>
      </p:sp>
      <p:sp>
        <p:nvSpPr>
          <p:cNvPr id="3870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7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438C7F-A91C-4F2F-BEA3-DAB334EF51FB}" type="slidenum">
              <a:rPr lang="en-US"/>
              <a:pPr/>
              <a:t>28</a:t>
            </a:fld>
            <a:endParaRPr lang="en-US" dirty="0"/>
          </a:p>
        </p:txBody>
      </p:sp>
      <p:sp>
        <p:nvSpPr>
          <p:cNvPr id="3840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4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25FD99-48DE-4DA6-BD16-DC6A39D9B000}" type="slidenum">
              <a:rPr lang="en-US"/>
              <a:pPr/>
              <a:t>29</a:t>
            </a:fld>
            <a:endParaRPr lang="en-US" dirty="0"/>
          </a:p>
        </p:txBody>
      </p:sp>
      <p:sp>
        <p:nvSpPr>
          <p:cNvPr id="466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6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F94ADC-C859-489F-8590-1042338EEA28}" type="slidenum">
              <a:rPr lang="en-US"/>
              <a:pPr/>
              <a:t>31</a:t>
            </a:fld>
            <a:endParaRPr lang="en-US" dirty="0"/>
          </a:p>
        </p:txBody>
      </p:sp>
      <p:sp>
        <p:nvSpPr>
          <p:cNvPr id="389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93AF26-F72A-4F80-B80F-F9BA4CF1B3AB}" type="slidenum">
              <a:rPr lang="en-US"/>
              <a:pPr/>
              <a:t>32</a:t>
            </a:fld>
            <a:endParaRPr lang="en-US" dirty="0"/>
          </a:p>
        </p:txBody>
      </p:sp>
      <p:sp>
        <p:nvSpPr>
          <p:cNvPr id="390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0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C8D646-09C7-4A48-9972-80E6AB42F1D4}" type="slidenum">
              <a:rPr lang="en-US"/>
              <a:pPr/>
              <a:t>33</a:t>
            </a:fld>
            <a:endParaRPr lang="en-US" dirty="0"/>
          </a:p>
        </p:txBody>
      </p:sp>
      <p:sp>
        <p:nvSpPr>
          <p:cNvPr id="468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8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A6D2C9-D67A-4ED0-83F4-B06304DD2B3E}" type="slidenum">
              <a:rPr lang="en-US"/>
              <a:pPr/>
              <a:t>34</a:t>
            </a:fld>
            <a:endParaRPr lang="en-US" dirty="0"/>
          </a:p>
        </p:txBody>
      </p:sp>
      <p:sp>
        <p:nvSpPr>
          <p:cNvPr id="39219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219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5D625C-6AC6-422F-95E7-D10CA1995454}" type="slidenum">
              <a:rPr lang="en-US"/>
              <a:pPr/>
              <a:t>36</a:t>
            </a:fld>
            <a:endParaRPr lang="en-US" dirty="0"/>
          </a:p>
        </p:txBody>
      </p:sp>
      <p:sp>
        <p:nvSpPr>
          <p:cNvPr id="393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3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600EB51-3321-4FC3-B59A-BEA6117F9440}" type="slidenum">
              <a:rPr lang="en-US"/>
              <a:pPr/>
              <a:t>37</a:t>
            </a:fld>
            <a:endParaRPr lang="en-US" dirty="0"/>
          </a:p>
        </p:txBody>
      </p:sp>
      <p:sp>
        <p:nvSpPr>
          <p:cNvPr id="394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4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150A0B-C9A1-40D2-9F04-14311A8A2966}" type="slidenum">
              <a:rPr lang="en-US"/>
              <a:pPr/>
              <a:t>38</a:t>
            </a:fld>
            <a:endParaRPr lang="en-US" dirty="0"/>
          </a:p>
        </p:txBody>
      </p:sp>
      <p:sp>
        <p:nvSpPr>
          <p:cNvPr id="398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8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FC5292-37FF-43B6-8C49-7072A256B939}" type="slidenum">
              <a:rPr lang="en-US"/>
              <a:pPr/>
              <a:t>39</a:t>
            </a:fld>
            <a:endParaRPr lang="en-US" dirty="0"/>
          </a:p>
        </p:txBody>
      </p:sp>
      <p:sp>
        <p:nvSpPr>
          <p:cNvPr id="399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313ED1-06DB-4342-82B5-AFE5B30483C2}" type="slidenum">
              <a:rPr lang="en-US"/>
              <a:pPr/>
              <a:t>40</a:t>
            </a:fld>
            <a:endParaRPr lang="en-US" dirty="0"/>
          </a:p>
        </p:txBody>
      </p:sp>
      <p:sp>
        <p:nvSpPr>
          <p:cNvPr id="400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0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6BB360-50C0-4244-88A6-07EFE4E371F4}" type="slidenum">
              <a:rPr lang="en-US"/>
              <a:pPr/>
              <a:t>41</a:t>
            </a:fld>
            <a:endParaRPr lang="en-US" dirty="0"/>
          </a:p>
        </p:txBody>
      </p:sp>
      <p:sp>
        <p:nvSpPr>
          <p:cNvPr id="401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1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0A9804-940F-4064-81C2-3A3DAC0C5AE8}" type="slidenum">
              <a:rPr lang="en-US"/>
              <a:pPr/>
              <a:t>42</a:t>
            </a:fld>
            <a:endParaRPr lang="en-US" dirty="0"/>
          </a:p>
        </p:txBody>
      </p:sp>
      <p:sp>
        <p:nvSpPr>
          <p:cNvPr id="402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2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611B6B-C0E7-47F5-94B7-FE1E785F2078}" type="slidenum">
              <a:rPr lang="en-US"/>
              <a:pPr/>
              <a:t>43</a:t>
            </a:fld>
            <a:endParaRPr lang="en-US" dirty="0"/>
          </a:p>
        </p:txBody>
      </p:sp>
      <p:sp>
        <p:nvSpPr>
          <p:cNvPr id="403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3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8EB644-5B31-4E8B-8797-213A4CD537BC}" type="slidenum">
              <a:rPr lang="en-US"/>
              <a:pPr/>
              <a:t>44</a:t>
            </a:fld>
            <a:endParaRPr lang="en-US" dirty="0"/>
          </a:p>
        </p:txBody>
      </p:sp>
      <p:sp>
        <p:nvSpPr>
          <p:cNvPr id="404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4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8C9AD1-8361-4DF9-BB97-EC1AF0711F8F}" type="slidenum">
              <a:rPr lang="en-US"/>
              <a:pPr/>
              <a:t>45</a:t>
            </a:fld>
            <a:endParaRPr lang="en-US" dirty="0"/>
          </a:p>
        </p:txBody>
      </p:sp>
      <p:sp>
        <p:nvSpPr>
          <p:cNvPr id="405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5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106C2D-843A-470B-82BC-9CAE9F735CD6}" type="slidenum">
              <a:rPr lang="en-US"/>
              <a:pPr/>
              <a:t>46</a:t>
            </a:fld>
            <a:endParaRPr lang="en-US" dirty="0"/>
          </a:p>
        </p:txBody>
      </p:sp>
      <p:sp>
        <p:nvSpPr>
          <p:cNvPr id="407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7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DED6B6-9967-4149-8425-3165A7317A39}" type="slidenum">
              <a:rPr lang="en-US"/>
              <a:pPr/>
              <a:t>47</a:t>
            </a:fld>
            <a:endParaRPr lang="en-US" dirty="0"/>
          </a:p>
        </p:txBody>
      </p:sp>
      <p:sp>
        <p:nvSpPr>
          <p:cNvPr id="409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7B3EF7-5571-4422-AAE0-B976FC9DA861}" type="slidenum">
              <a:rPr lang="en-US"/>
              <a:pPr/>
              <a:t>48</a:t>
            </a:fld>
            <a:endParaRPr lang="en-US" dirty="0"/>
          </a:p>
        </p:txBody>
      </p:sp>
      <p:sp>
        <p:nvSpPr>
          <p:cNvPr id="471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FE9069-B035-431B-A267-881AFD4374D8}" type="slidenum">
              <a:rPr lang="en-US"/>
              <a:pPr/>
              <a:t>49</a:t>
            </a:fld>
            <a:endParaRPr lang="en-US" dirty="0"/>
          </a:p>
        </p:txBody>
      </p:sp>
      <p:sp>
        <p:nvSpPr>
          <p:cNvPr id="410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788C86-DE1A-4142-BFB9-2121C76847E0}" type="slidenum">
              <a:rPr lang="en-US"/>
              <a:pPr/>
              <a:t>50</a:t>
            </a:fld>
            <a:endParaRPr lang="en-US" dirty="0"/>
          </a:p>
        </p:txBody>
      </p:sp>
      <p:sp>
        <p:nvSpPr>
          <p:cNvPr id="473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3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0E70C1C-B8CF-4287-89D5-7766E11BDA44}" type="slidenum">
              <a:rPr lang="en-US"/>
              <a:pPr/>
              <a:t>51</a:t>
            </a:fld>
            <a:endParaRPr lang="en-US" dirty="0"/>
          </a:p>
        </p:txBody>
      </p:sp>
      <p:sp>
        <p:nvSpPr>
          <p:cNvPr id="280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72375E-283E-4C78-BA4F-347E9FD08731}" type="slidenum">
              <a:rPr lang="en-US"/>
              <a:pPr/>
              <a:t>52</a:t>
            </a:fld>
            <a:endParaRPr lang="en-US" dirty="0"/>
          </a:p>
        </p:txBody>
      </p:sp>
      <p:sp>
        <p:nvSpPr>
          <p:cNvPr id="281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73F8ADC-D40C-4FA8-BB79-4F334E33B92C}" type="slidenum">
              <a:rPr lang="en-US"/>
              <a:pPr/>
              <a:t>53</a:t>
            </a:fld>
            <a:endParaRPr lang="en-US" dirty="0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124200"/>
            <a:ext cx="7772400" cy="8382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191000"/>
            <a:ext cx="6248400" cy="990600"/>
          </a:xfrm>
        </p:spPr>
        <p:txBody>
          <a:bodyPr/>
          <a:lstStyle>
            <a:lvl1pPr marL="0" indent="0" algn="ctr">
              <a:buFontTx/>
              <a:buNone/>
              <a:defRPr sz="4300" b="1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22222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algn="ctr">
              <a:defRPr sz="1400">
                <a:latin typeface="Times New Roman" pitchFamily="18" charset="0"/>
              </a:defRPr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z="1400">
                <a:latin typeface="Times New Roman" pitchFamily="18" charset="0"/>
              </a:defRPr>
            </a:lvl1pPr>
          </a:lstStyle>
          <a:p>
            <a:fld id="{5456F621-E33F-459E-B695-6585999EC174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533400" y="6324600"/>
            <a:ext cx="4800600" cy="381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7620000" y="6324600"/>
            <a:ext cx="990600" cy="381000"/>
          </a:xfrm>
        </p:spPr>
        <p:txBody>
          <a:bodyPr/>
          <a:lstStyle>
            <a:lvl1pPr>
              <a:defRPr/>
            </a:lvl1pPr>
          </a:lstStyle>
          <a:p>
            <a:fld id="{921B08CD-F1FC-4D2B-8DC5-023BE19D1C59}" type="slidenum">
              <a:rPr lang="en-US"/>
              <a:pPr/>
              <a:t>‹#›</a:t>
            </a:fld>
            <a:endParaRPr lang="en-US" sz="2000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638800" y="6426200"/>
            <a:ext cx="18806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pitchFamily="-110" charset="-128"/>
                <a:cs typeface="+mn-cs"/>
              </a:rPr>
              <a:t>© Cengage Learning  2014</a:t>
            </a:r>
            <a:endParaRPr lang="en-US" sz="1100" kern="1200" dirty="0">
              <a:solidFill>
                <a:schemeClr val="tx1"/>
              </a:solidFill>
              <a:effectLst/>
              <a:latin typeface="Arial" charset="0"/>
              <a:ea typeface="ＭＳ Ｐゴシック" pitchFamily="-110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257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041FB5D-350D-4DDD-8A34-0E414F51AE7B}" type="slidenum">
              <a:rPr lang="en-US"/>
              <a:pPr/>
              <a:t>‹#›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35386467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676400"/>
            <a:ext cx="39624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39624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2428206-DC19-45F8-A10E-796721CFAA4F}" type="slidenum">
              <a:rPr lang="en-US"/>
              <a:pPr/>
              <a:t>‹#›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389896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4EBE6E2-581F-4F9F-90A0-1F8847263EBC}" type="slidenum">
              <a:rPr lang="en-US"/>
              <a:pPr/>
              <a:t>‹#›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2710778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533400" y="6324600"/>
            <a:ext cx="3581400" cy="381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9394B4A-E975-484A-BE51-38BA3E919170}" type="slidenum">
              <a:rPr lang="en-US"/>
              <a:pPr/>
              <a:t>‹#›</a:t>
            </a:fld>
            <a:endParaRPr lang="en-US" sz="2000" dirty="0"/>
          </a:p>
        </p:txBody>
      </p:sp>
      <p:sp>
        <p:nvSpPr>
          <p:cNvPr id="5" name="Rectangle 4"/>
          <p:cNvSpPr/>
          <p:nvPr userDrawn="1"/>
        </p:nvSpPr>
        <p:spPr>
          <a:xfrm>
            <a:off x="4267200" y="6430169"/>
            <a:ext cx="18806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pitchFamily="-110" charset="-128"/>
                <a:cs typeface="+mn-cs"/>
              </a:rPr>
              <a:t>© Cengage Learning  2014</a:t>
            </a:r>
            <a:endParaRPr lang="en-US" sz="1100" kern="1200" dirty="0">
              <a:solidFill>
                <a:schemeClr val="tx1"/>
              </a:solidFill>
              <a:effectLst/>
              <a:latin typeface="Arial" charset="0"/>
              <a:ea typeface="ＭＳ Ｐゴシック" pitchFamily="-110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7696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>
          <a:xfrm>
            <a:off x="533400" y="6324600"/>
            <a:ext cx="3505200" cy="381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FDC8790-31D3-493E-8B8A-33259BC327DE}" type="slidenum">
              <a:rPr lang="en-US"/>
              <a:pPr/>
              <a:t>‹#›</a:t>
            </a:fld>
            <a:endParaRPr lang="en-US" sz="2000" dirty="0"/>
          </a:p>
        </p:txBody>
      </p:sp>
      <p:sp>
        <p:nvSpPr>
          <p:cNvPr id="4" name="Rectangle 3"/>
          <p:cNvSpPr/>
          <p:nvPr userDrawn="1"/>
        </p:nvSpPr>
        <p:spPr>
          <a:xfrm>
            <a:off x="4419600" y="6437312"/>
            <a:ext cx="18806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kern="1200" dirty="0" smtClean="0">
                <a:solidFill>
                  <a:schemeClr val="tx1"/>
                </a:solidFill>
                <a:effectLst/>
                <a:latin typeface="Arial" charset="0"/>
                <a:ea typeface="ＭＳ Ｐゴシック" pitchFamily="-110" charset="-128"/>
                <a:cs typeface="+mn-cs"/>
              </a:rPr>
              <a:t>© Cengage Learning  2014</a:t>
            </a:r>
            <a:endParaRPr lang="en-US" sz="1100" kern="1200" dirty="0">
              <a:solidFill>
                <a:schemeClr val="tx1"/>
              </a:solidFill>
              <a:effectLst/>
              <a:latin typeface="Arial" charset="0"/>
              <a:ea typeface="ＭＳ Ｐゴシック" pitchFamily="-110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7999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50FC9E1-1AE5-4539-B4E3-9091AE08A663}" type="slidenum">
              <a:rPr lang="en-US"/>
              <a:pPr/>
              <a:t>‹#›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2982183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AA788C7-3601-4B05-836F-5C0474E32527}" type="slidenum">
              <a:rPr lang="en-US"/>
              <a:pPr/>
              <a:t>‹#›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299301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72A1E03-0BC7-43DF-9ED0-B4950C2250AC}" type="slidenum">
              <a:rPr lang="en-US"/>
              <a:pPr/>
              <a:t>‹#›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830141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1300" y="381000"/>
            <a:ext cx="20193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59055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156D702-C1CC-4808-B700-8071853D4844}" type="slidenum">
              <a:rPr lang="en-US"/>
              <a:pPr/>
              <a:t>‹#›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4092511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8077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76400"/>
            <a:ext cx="80772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33400" y="6324600"/>
            <a:ext cx="5867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222222"/>
                </a:solidFill>
                <a:latin typeface="+mn-lt"/>
              </a:defRPr>
            </a:lvl1pPr>
          </a:lstStyle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4600"/>
            <a:ext cx="20574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222222"/>
                </a:solidFill>
                <a:latin typeface="+mn-lt"/>
              </a:defRPr>
            </a:lvl1pPr>
          </a:lstStyle>
          <a:p>
            <a:fld id="{777DBB4F-1F53-437B-B5E5-7725B304CC3B}" type="slidenum">
              <a:rPr lang="en-US"/>
              <a:pPr/>
              <a:t>‹#›</a:t>
            </a:fld>
            <a:endParaRPr lang="en-US" sz="20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22222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600">
          <a:solidFill>
            <a:srgbClr val="22222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rgbClr val="22222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200">
          <a:solidFill>
            <a:srgbClr val="222222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200">
          <a:solidFill>
            <a:srgbClr val="222222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1447800"/>
            <a:ext cx="8001000" cy="2209800"/>
          </a:xfrm>
        </p:spPr>
        <p:txBody>
          <a:bodyPr/>
          <a:lstStyle/>
          <a:p>
            <a:r>
              <a:rPr lang="en-US" sz="3600" b="1" dirty="0" smtClean="0"/>
              <a:t>Guide </a:t>
            </a:r>
            <a:r>
              <a:rPr lang="en-US" sz="3600" b="1" dirty="0"/>
              <a:t>to Wireless </a:t>
            </a:r>
            <a:r>
              <a:rPr lang="en-US" sz="3600" b="1" dirty="0" smtClean="0"/>
              <a:t>Communications, Third Edition</a:t>
            </a:r>
            <a:endParaRPr lang="en-US" sz="3600" b="1" dirty="0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9600" y="4419600"/>
            <a:ext cx="8077200" cy="1447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400" b="0" i="1" dirty="0"/>
              <a:t>Chapter 1</a:t>
            </a:r>
          </a:p>
          <a:p>
            <a:pPr>
              <a:lnSpc>
                <a:spcPct val="90000"/>
              </a:lnSpc>
            </a:pPr>
            <a:r>
              <a:rPr lang="en-US" sz="3400" b="0" i="1" dirty="0"/>
              <a:t>Introduction to Wireless Communications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46D84B8-C8CB-47A9-B78C-DC5BE5C06307}" type="slidenum">
              <a:rPr lang="en-US"/>
              <a:pPr/>
              <a:t>2</a:t>
            </a:fld>
            <a:endParaRPr lang="en-US" sz="2000" dirty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305800" cy="4572000"/>
          </a:xfrm>
        </p:spPr>
        <p:txBody>
          <a:bodyPr/>
          <a:lstStyle/>
          <a:p>
            <a:r>
              <a:rPr lang="en-US" dirty="0" smtClean="0"/>
              <a:t>Describe </a:t>
            </a:r>
            <a:r>
              <a:rPr lang="en-US" dirty="0"/>
              <a:t>how </a:t>
            </a:r>
            <a:r>
              <a:rPr lang="en-US" dirty="0" smtClean="0"/>
              <a:t>wireless communications </a:t>
            </a:r>
            <a:r>
              <a:rPr lang="en-US" dirty="0"/>
              <a:t>technologies are used today</a:t>
            </a:r>
          </a:p>
          <a:p>
            <a:r>
              <a:rPr lang="en-US" dirty="0" smtClean="0"/>
              <a:t>List </a:t>
            </a:r>
            <a:r>
              <a:rPr lang="en-US" dirty="0"/>
              <a:t>various applications of wireless communications technology</a:t>
            </a:r>
          </a:p>
          <a:p>
            <a:r>
              <a:rPr lang="en-US" dirty="0" smtClean="0"/>
              <a:t>Outline </a:t>
            </a:r>
            <a:r>
              <a:rPr lang="en-US" dirty="0"/>
              <a:t>the advantages and disadvantages of wireless communications technology</a:t>
            </a:r>
          </a:p>
          <a:p>
            <a:r>
              <a:rPr lang="en-US" dirty="0"/>
              <a:t>List several </a:t>
            </a:r>
            <a:r>
              <a:rPr lang="en-US" dirty="0" smtClean="0"/>
              <a:t>types of wireless technologies and their purposes 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24A0BC1-DB7B-4593-B625-D8947CA848EA}" type="slidenum">
              <a:rPr lang="en-US"/>
              <a:pPr/>
              <a:t>3</a:t>
            </a:fld>
            <a:endParaRPr lang="en-US" sz="2000" dirty="0"/>
          </a:p>
        </p:txBody>
      </p:sp>
      <p:sp>
        <p:nvSpPr>
          <p:cNvPr id="2979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8077200" cy="1295400"/>
          </a:xfrm>
        </p:spPr>
        <p:txBody>
          <a:bodyPr/>
          <a:lstStyle/>
          <a:p>
            <a:r>
              <a:rPr lang="en-US" dirty="0"/>
              <a:t>How Wireless Technology is Used</a:t>
            </a:r>
          </a:p>
        </p:txBody>
      </p:sp>
      <p:sp>
        <p:nvSpPr>
          <p:cNvPr id="297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76400"/>
            <a:ext cx="8229600" cy="43434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b="1" dirty="0" smtClean="0"/>
              <a:t>Wireless</a:t>
            </a:r>
            <a:r>
              <a:rPr lang="en-US" dirty="0" smtClean="0"/>
              <a:t>: describes all types of devices </a:t>
            </a:r>
            <a:r>
              <a:rPr lang="en-US" dirty="0"/>
              <a:t>and technologies </a:t>
            </a:r>
            <a:r>
              <a:rPr lang="en-US" dirty="0" smtClean="0"/>
              <a:t>not </a:t>
            </a:r>
            <a:r>
              <a:rPr lang="en-US" dirty="0"/>
              <a:t>connected by a wire</a:t>
            </a:r>
          </a:p>
          <a:p>
            <a:pPr>
              <a:lnSpc>
                <a:spcPct val="90000"/>
              </a:lnSpc>
            </a:pPr>
            <a:r>
              <a:rPr lang="en-US" b="1" dirty="0"/>
              <a:t>Wireless </a:t>
            </a:r>
            <a:r>
              <a:rPr lang="en-US" b="1" dirty="0" smtClean="0"/>
              <a:t>communications</a:t>
            </a:r>
            <a:r>
              <a:rPr lang="en-US" dirty="0" smtClean="0"/>
              <a:t>: transmission </a:t>
            </a:r>
            <a:r>
              <a:rPr lang="en-US" dirty="0"/>
              <a:t>of </a:t>
            </a:r>
            <a:r>
              <a:rPr lang="en-US" dirty="0" smtClean="0"/>
              <a:t>digital </a:t>
            </a:r>
            <a:r>
              <a:rPr lang="en-US" dirty="0"/>
              <a:t>data without the use of wires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Various forms of wireless </a:t>
            </a:r>
            <a:r>
              <a:rPr lang="en-US" dirty="0"/>
              <a:t>data </a:t>
            </a:r>
            <a:r>
              <a:rPr lang="en-US" dirty="0" smtClean="0"/>
              <a:t>communications:</a:t>
            </a:r>
            <a:endParaRPr lang="en-US" dirty="0"/>
          </a:p>
          <a:p>
            <a:pPr lvl="1">
              <a:lnSpc>
                <a:spcPct val="90000"/>
              </a:lnSpc>
            </a:pPr>
            <a:r>
              <a:rPr lang="en-US" sz="2200" dirty="0"/>
              <a:t>Bluetooth</a:t>
            </a:r>
          </a:p>
          <a:p>
            <a:pPr lvl="1">
              <a:lnSpc>
                <a:spcPct val="90000"/>
              </a:lnSpc>
            </a:pPr>
            <a:r>
              <a:rPr lang="en-US" sz="2200" dirty="0" smtClean="0"/>
              <a:t>WirelessHD</a:t>
            </a:r>
          </a:p>
          <a:p>
            <a:pPr lvl="1">
              <a:lnSpc>
                <a:spcPct val="90000"/>
              </a:lnSpc>
            </a:pPr>
            <a:r>
              <a:rPr lang="en-US" sz="2200" dirty="0" smtClean="0"/>
              <a:t>WiGig</a:t>
            </a:r>
            <a:endParaRPr lang="en-US" sz="2200" dirty="0"/>
          </a:p>
          <a:p>
            <a:pPr lvl="1">
              <a:lnSpc>
                <a:spcPct val="90000"/>
              </a:lnSpc>
            </a:pPr>
            <a:r>
              <a:rPr lang="en-US" sz="2200" dirty="0"/>
              <a:t>Satellite</a:t>
            </a:r>
          </a:p>
          <a:p>
            <a:pPr lvl="1">
              <a:lnSpc>
                <a:spcPct val="90000"/>
              </a:lnSpc>
            </a:pPr>
            <a:r>
              <a:rPr lang="en-US" sz="2200" dirty="0" smtClean="0"/>
              <a:t>Cellular</a:t>
            </a:r>
          </a:p>
          <a:p>
            <a:pPr lvl="1">
              <a:lnSpc>
                <a:spcPct val="90000"/>
              </a:lnSpc>
            </a:pPr>
            <a:r>
              <a:rPr lang="en-US" sz="2200" dirty="0" smtClean="0"/>
              <a:t>Wi-Fi-based wireless LANs</a:t>
            </a:r>
          </a:p>
          <a:p>
            <a:pPr lvl="1">
              <a:lnSpc>
                <a:spcPct val="90000"/>
              </a:lnSpc>
            </a:pPr>
            <a:r>
              <a:rPr lang="en-US" sz="2200" dirty="0" smtClean="0"/>
              <a:t>Fixed broadband wireless communications</a:t>
            </a:r>
            <a:endParaRPr lang="en-US" sz="2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7C82B8E-E831-4CC5-8FF2-82D0BB47F7F5}" type="slidenum">
              <a:rPr lang="en-US"/>
              <a:pPr/>
              <a:t>4</a:t>
            </a:fld>
            <a:endParaRPr lang="en-US" sz="2000" dirty="0"/>
          </a:p>
        </p:txBody>
      </p:sp>
      <p:sp>
        <p:nvSpPr>
          <p:cNvPr id="3010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8077200" cy="1295400"/>
          </a:xfrm>
        </p:spPr>
        <p:txBody>
          <a:bodyPr/>
          <a:lstStyle/>
          <a:p>
            <a:r>
              <a:rPr lang="en-US" dirty="0"/>
              <a:t>A Wireless World</a:t>
            </a:r>
          </a:p>
        </p:txBody>
      </p:sp>
      <p:sp>
        <p:nvSpPr>
          <p:cNvPr id="301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05800" cy="4343400"/>
          </a:xfrm>
        </p:spPr>
        <p:txBody>
          <a:bodyPr/>
          <a:lstStyle/>
          <a:p>
            <a:r>
              <a:rPr lang="en-US" dirty="0"/>
              <a:t>Wireless devices</a:t>
            </a:r>
          </a:p>
          <a:p>
            <a:pPr lvl="1"/>
            <a:r>
              <a:rPr lang="en-US" dirty="0"/>
              <a:t>Distance: </a:t>
            </a:r>
            <a:r>
              <a:rPr lang="en-US" dirty="0" smtClean="0"/>
              <a:t>up to 330 </a:t>
            </a:r>
            <a:r>
              <a:rPr lang="en-US" dirty="0"/>
              <a:t>feet </a:t>
            </a:r>
            <a:r>
              <a:rPr lang="en-US" dirty="0" smtClean="0"/>
              <a:t>(100 </a:t>
            </a:r>
            <a:r>
              <a:rPr lang="en-US" dirty="0"/>
              <a:t>meters)</a:t>
            </a:r>
          </a:p>
          <a:p>
            <a:pPr lvl="1"/>
            <a:r>
              <a:rPr lang="en-US" dirty="0"/>
              <a:t>Bandwidth: </a:t>
            </a:r>
            <a:r>
              <a:rPr lang="en-US" dirty="0" smtClean="0"/>
              <a:t>up to 300 Mbps</a:t>
            </a:r>
            <a:endParaRPr lang="en-US" dirty="0"/>
          </a:p>
          <a:p>
            <a:pPr lvl="1"/>
            <a:r>
              <a:rPr lang="en-US" dirty="0"/>
              <a:t>Can also include Voice over IP (VoIP)</a:t>
            </a:r>
          </a:p>
          <a:p>
            <a:r>
              <a:rPr lang="en-US" b="1" dirty="0"/>
              <a:t>Wireless network interface card (Wireless NIC)</a:t>
            </a:r>
          </a:p>
          <a:p>
            <a:pPr lvl="1"/>
            <a:r>
              <a:rPr lang="en-US" dirty="0"/>
              <a:t>Sends and receives data over radio waves</a:t>
            </a:r>
          </a:p>
          <a:p>
            <a:r>
              <a:rPr lang="en-US" b="1" dirty="0" smtClean="0"/>
              <a:t>Smartphone</a:t>
            </a:r>
            <a:r>
              <a:rPr lang="en-US" dirty="0" smtClean="0"/>
              <a:t>: Combination </a:t>
            </a:r>
            <a:r>
              <a:rPr lang="en-US" dirty="0"/>
              <a:t>mobile phone and personal digital assistant (PDA</a:t>
            </a:r>
            <a:r>
              <a:rPr lang="en-US" dirty="0" smtClean="0"/>
              <a:t>)</a:t>
            </a:r>
          </a:p>
          <a:p>
            <a:r>
              <a:rPr lang="en-US" b="1" dirty="0" smtClean="0"/>
              <a:t>Radio frequency identification (RFID) </a:t>
            </a:r>
            <a:r>
              <a:rPr lang="en-US" dirty="0" smtClean="0"/>
              <a:t>tags: small chips containing radio transponders</a:t>
            </a:r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1EB3211-0A72-407F-8211-CE6DE43D918E}" type="slidenum">
              <a:rPr lang="en-US"/>
              <a:pPr/>
              <a:t>5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2438400" y="5451328"/>
            <a:ext cx="41873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1-1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Home wireless network (WLAN)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26" name="Picture 2" descr="C:\Users\Julie\Documents\DropBox\InstructorManuals\GuidetoWireless\Figures\07318_ch01\07318_ch01_f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613" y="1371600"/>
            <a:ext cx="4960937" cy="376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9DD936D-F68F-4946-B302-C4B76FFF5F61}" type="slidenum">
              <a:rPr lang="en-US"/>
              <a:pPr/>
              <a:t>6</a:t>
            </a:fld>
            <a:endParaRPr lang="en-US" sz="2000" dirty="0"/>
          </a:p>
        </p:txBody>
      </p:sp>
      <p:sp>
        <p:nvSpPr>
          <p:cNvPr id="300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Bluetooth and </a:t>
            </a:r>
            <a:r>
              <a:rPr lang="en-US" dirty="0" smtClean="0"/>
              <a:t>Other Short-Range Wireless Technologies</a:t>
            </a:r>
            <a:endParaRPr lang="en-US" dirty="0"/>
          </a:p>
        </p:txBody>
      </p:sp>
      <p:sp>
        <p:nvSpPr>
          <p:cNvPr id="300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76400"/>
            <a:ext cx="8229600" cy="4572000"/>
          </a:xfrm>
        </p:spPr>
        <p:txBody>
          <a:bodyPr/>
          <a:lstStyle/>
          <a:p>
            <a:r>
              <a:rPr lang="en-US" b="1" dirty="0" smtClean="0"/>
              <a:t>Bluetooth</a:t>
            </a:r>
            <a:endParaRPr lang="en-US" b="1" dirty="0"/>
          </a:p>
          <a:p>
            <a:pPr lvl="1"/>
            <a:r>
              <a:rPr lang="en-US" dirty="0"/>
              <a:t>Wireless </a:t>
            </a:r>
            <a:r>
              <a:rPr lang="en-US" dirty="0" smtClean="0"/>
              <a:t>standard </a:t>
            </a:r>
            <a:r>
              <a:rPr lang="en-US" dirty="0"/>
              <a:t>designed for very short </a:t>
            </a:r>
            <a:r>
              <a:rPr lang="en-US" dirty="0" smtClean="0"/>
              <a:t>ranges</a:t>
            </a:r>
          </a:p>
          <a:p>
            <a:pPr lvl="2"/>
            <a:r>
              <a:rPr lang="en-US" dirty="0" smtClean="0"/>
              <a:t>Typically a few inches to 33 feet (10 meters)</a:t>
            </a:r>
            <a:endParaRPr lang="en-US" dirty="0"/>
          </a:p>
          <a:p>
            <a:pPr lvl="1"/>
            <a:r>
              <a:rPr lang="en-US" dirty="0" smtClean="0"/>
              <a:t>Main purpose is to eliminate cables between devices</a:t>
            </a:r>
          </a:p>
          <a:p>
            <a:r>
              <a:rPr lang="en-US" dirty="0" smtClean="0"/>
              <a:t>Bluetooth communicates using small, low-power transceivers called </a:t>
            </a:r>
            <a:r>
              <a:rPr lang="en-US" b="1" dirty="0" smtClean="0"/>
              <a:t>radio modules</a:t>
            </a:r>
            <a:endParaRPr lang="en-US" b="1" dirty="0"/>
          </a:p>
          <a:p>
            <a:r>
              <a:rPr lang="en-US" b="1" dirty="0"/>
              <a:t>Link manager</a:t>
            </a:r>
          </a:p>
          <a:p>
            <a:pPr lvl="1"/>
            <a:r>
              <a:rPr lang="en-US" dirty="0"/>
              <a:t>Special software that helps identify other Bluetooth </a:t>
            </a:r>
            <a:r>
              <a:rPr lang="en-US" dirty="0" smtClean="0"/>
              <a:t>devices, create a link between them, and send and receive digital data</a:t>
            </a:r>
            <a:endParaRPr lang="en-US" dirty="0"/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5F56BE9-E18B-47AB-A17D-52C2FF7C8752}" type="slidenum">
              <a:rPr lang="en-US"/>
              <a:pPr/>
              <a:t>7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762000" y="5574231"/>
            <a:ext cx="730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1-2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Two examples of Bluetooth headsets: mono (left) and stereo (right)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2050" name="Picture 2" descr="C:\Users\Julie\Documents\DropBox\InstructorManuals\GuidetoWireless\Figures\07318_ch01\07318_ch01_f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84580" y="1143000"/>
            <a:ext cx="5257800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193D473-C5C1-49EE-810B-643830F86134}" type="slidenum">
              <a:rPr lang="en-US"/>
              <a:pPr/>
              <a:t>8</a:t>
            </a:fld>
            <a:endParaRPr lang="en-US" sz="2000" dirty="0"/>
          </a:p>
        </p:txBody>
      </p:sp>
      <p:sp>
        <p:nvSpPr>
          <p:cNvPr id="437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Bluetooth and Other Short-Range Wireless Technologies</a:t>
            </a:r>
            <a:endParaRPr lang="en-US" dirty="0"/>
          </a:p>
        </p:txBody>
      </p:sp>
      <p:sp>
        <p:nvSpPr>
          <p:cNvPr id="437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76400"/>
            <a:ext cx="8229600" cy="4572000"/>
          </a:xfrm>
        </p:spPr>
        <p:txBody>
          <a:bodyPr/>
          <a:lstStyle/>
          <a:p>
            <a:r>
              <a:rPr lang="en-US" dirty="0" smtClean="0"/>
              <a:t>Wireless HD and WiGig</a:t>
            </a:r>
          </a:p>
          <a:p>
            <a:pPr lvl="1"/>
            <a:r>
              <a:rPr lang="en-US" dirty="0" smtClean="0"/>
              <a:t>Can transfer video and sound at speeds between 7 Gbps and 10 Gbps using Ultra Wide Band (UWB)</a:t>
            </a:r>
            <a:endParaRPr lang="en-US" dirty="0"/>
          </a:p>
          <a:p>
            <a:pPr lvl="1"/>
            <a:r>
              <a:rPr lang="en-US" dirty="0" smtClean="0"/>
              <a:t>Distance: up to 10 meters (only in a room with few or no obstacles)</a:t>
            </a:r>
          </a:p>
          <a:p>
            <a:pPr lvl="1"/>
            <a:r>
              <a:rPr lang="en-US" dirty="0" smtClean="0"/>
              <a:t>Greater the distance, the slower the transmission</a:t>
            </a:r>
          </a:p>
          <a:p>
            <a:r>
              <a:rPr lang="en-US" dirty="0" smtClean="0"/>
              <a:t>Piconet</a:t>
            </a:r>
            <a:endParaRPr lang="en-US" dirty="0"/>
          </a:p>
          <a:p>
            <a:pPr lvl="1"/>
            <a:r>
              <a:rPr lang="en-US" dirty="0"/>
              <a:t>Wireless personal area network (WPAN)</a:t>
            </a:r>
          </a:p>
          <a:p>
            <a:pPr lvl="1"/>
            <a:r>
              <a:rPr lang="en-US" dirty="0"/>
              <a:t>Consists of two or more Bluetooth devices that are exchanging data with each </a:t>
            </a:r>
            <a:r>
              <a:rPr lang="en-US" dirty="0" smtClean="0"/>
              <a:t>other</a:t>
            </a:r>
          </a:p>
          <a:p>
            <a:pPr lvl="2"/>
            <a:r>
              <a:rPr lang="en-US" dirty="0" smtClean="0"/>
              <a:t>Up seven devices can belong to a single WPAN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2E9E54-D8FA-4A5B-987B-78C429F75926}" type="slidenum">
              <a:rPr lang="en-US"/>
              <a:pPr/>
              <a:t>9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1752600" y="5110646"/>
            <a:ext cx="54609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1-3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Bluetooth network (piconet) or WPAN between</a:t>
            </a:r>
          </a:p>
          <a:p>
            <a:r>
              <a:rPr lang="en-US" sz="16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                   a cordless handset and a headset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3074" name="Picture 2" descr="C:\Users\Julie\Documents\DropBox\InstructorManuals\GuidetoWireless\Figures\07318_ch01\07318_ch01_f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6318" y="1905000"/>
            <a:ext cx="6873482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15BA50E-DF14-4DAB-A3CB-B73F37891ED2}" type="slidenum">
              <a:rPr lang="en-US"/>
              <a:pPr/>
              <a:t>10</a:t>
            </a:fld>
            <a:endParaRPr lang="en-US" sz="2000" dirty="0"/>
          </a:p>
        </p:txBody>
      </p:sp>
      <p:sp>
        <p:nvSpPr>
          <p:cNvPr id="304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Satellite Networks</a:t>
            </a:r>
          </a:p>
        </p:txBody>
      </p:sp>
      <p:sp>
        <p:nvSpPr>
          <p:cNvPr id="304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Used to transmit data over very long distance</a:t>
            </a:r>
          </a:p>
          <a:p>
            <a:r>
              <a:rPr lang="en-US" dirty="0"/>
              <a:t>Repeater</a:t>
            </a:r>
          </a:p>
          <a:p>
            <a:pPr lvl="1"/>
            <a:r>
              <a:rPr lang="en-US" dirty="0"/>
              <a:t>Located in the satellite itself</a:t>
            </a:r>
          </a:p>
          <a:p>
            <a:pPr lvl="1"/>
            <a:r>
              <a:rPr lang="en-US" dirty="0" smtClean="0"/>
              <a:t>“Repeats</a:t>
            </a:r>
            <a:r>
              <a:rPr lang="en-US" dirty="0"/>
              <a:t>” the same signal to another </a:t>
            </a:r>
            <a:r>
              <a:rPr lang="en-US" dirty="0" smtClean="0"/>
              <a:t>location down on the surface</a:t>
            </a:r>
            <a:endParaRPr lang="en-US" dirty="0"/>
          </a:p>
          <a:p>
            <a:pPr lvl="1"/>
            <a:r>
              <a:rPr lang="en-US" dirty="0"/>
              <a:t>Used to transmit data from one earth station to another</a:t>
            </a:r>
          </a:p>
          <a:p>
            <a:pPr lvl="2"/>
            <a:r>
              <a:rPr lang="en-US" dirty="0"/>
              <a:t>Transmission time </a:t>
            </a:r>
            <a:r>
              <a:rPr lang="en-US" dirty="0" smtClean="0"/>
              <a:t>can be up to </a:t>
            </a:r>
            <a:r>
              <a:rPr lang="en-US" dirty="0"/>
              <a:t>250 milliseconds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53C28E2-A85D-4DF9-8004-F073A09243BB}" type="slidenum">
              <a:rPr lang="en-US"/>
              <a:pPr/>
              <a:t>11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1447800" y="5542606"/>
            <a:ext cx="58304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1-5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Satellite repeating a signal to another Earth station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4098" name="Picture 2" descr="C:\Users\Julie\Documents\DropBox\InstructorManuals\GuidetoWireless\Figures\07318_ch01\07318_ch01_f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600200"/>
            <a:ext cx="5830442" cy="3248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1148EAC-7E5D-4CC8-8656-22A3193CEF32}" type="slidenum">
              <a:rPr lang="en-US"/>
              <a:pPr/>
              <a:t>12</a:t>
            </a:fld>
            <a:endParaRPr lang="en-US" sz="2000" dirty="0"/>
          </a:p>
        </p:txBody>
      </p:sp>
      <p:sp>
        <p:nvSpPr>
          <p:cNvPr id="305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Cellular Networks</a:t>
            </a:r>
          </a:p>
        </p:txBody>
      </p:sp>
      <p:sp>
        <p:nvSpPr>
          <p:cNvPr id="305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458200" cy="4572000"/>
          </a:xfrm>
        </p:spPr>
        <p:txBody>
          <a:bodyPr/>
          <a:lstStyle/>
          <a:p>
            <a:r>
              <a:rPr lang="en-US" dirty="0"/>
              <a:t>Modern cellular telephone network</a:t>
            </a:r>
          </a:p>
          <a:p>
            <a:pPr lvl="1"/>
            <a:r>
              <a:rPr lang="en-US" dirty="0"/>
              <a:t>Built around the concept of </a:t>
            </a:r>
            <a:r>
              <a:rPr lang="en-US" dirty="0" smtClean="0"/>
              <a:t>low-power </a:t>
            </a:r>
            <a:r>
              <a:rPr lang="en-US" dirty="0"/>
              <a:t>transmitters</a:t>
            </a:r>
          </a:p>
          <a:p>
            <a:pPr lvl="1"/>
            <a:r>
              <a:rPr lang="en-US" dirty="0"/>
              <a:t>With each “cell” handling a number of users</a:t>
            </a:r>
          </a:p>
          <a:p>
            <a:pPr lvl="1"/>
            <a:r>
              <a:rPr lang="en-US" dirty="0"/>
              <a:t>Transmission towers are spread throughout a geographical area</a:t>
            </a:r>
          </a:p>
          <a:p>
            <a:pPr lvl="1"/>
            <a:r>
              <a:rPr lang="en-US" dirty="0"/>
              <a:t>The same radio frequency channels can be reused by another tower </a:t>
            </a:r>
          </a:p>
          <a:p>
            <a:pPr lvl="2"/>
            <a:r>
              <a:rPr lang="en-US" dirty="0"/>
              <a:t>Located a few miles away to avoid interference</a:t>
            </a:r>
          </a:p>
          <a:p>
            <a:pPr lvl="2"/>
            <a:r>
              <a:rPr lang="en-US" dirty="0"/>
              <a:t>Maximizes the use of a limited range of frequency channels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7DDB013-A076-4959-AE7D-26362426B787}" type="slidenum">
              <a:rPr lang="en-US"/>
              <a:pPr/>
              <a:t>13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1219200" y="5510322"/>
            <a:ext cx="68001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1-6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Smartphones - Blackberry Bold (left) and Apple iPhone (right)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5122" name="Picture 2" descr="C:\Users\Julie\Documents\DropBox\InstructorManuals\GuidetoWireless\Figures\07318_ch01\07318_ch01_f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4559" y="904568"/>
            <a:ext cx="5569412" cy="417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B5D48F-9E12-447A-BF3A-08701189285E}" type="slidenum">
              <a:rPr lang="en-US"/>
              <a:pPr/>
              <a:t>14</a:t>
            </a:fld>
            <a:endParaRPr lang="en-US" sz="2000" dirty="0"/>
          </a:p>
        </p:txBody>
      </p:sp>
      <p:sp>
        <p:nvSpPr>
          <p:cNvPr id="445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Cellular </a:t>
            </a:r>
            <a:r>
              <a:rPr lang="en-US" dirty="0" smtClean="0"/>
              <a:t>Networks</a:t>
            </a:r>
            <a:endParaRPr lang="en-US" dirty="0"/>
          </a:p>
        </p:txBody>
      </p:sp>
      <p:sp>
        <p:nvSpPr>
          <p:cNvPr id="445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458200" cy="4572000"/>
          </a:xfrm>
        </p:spPr>
        <p:txBody>
          <a:bodyPr/>
          <a:lstStyle/>
          <a:p>
            <a:r>
              <a:rPr lang="en-US" dirty="0" smtClean="0"/>
              <a:t>4G (fourth </a:t>
            </a:r>
            <a:r>
              <a:rPr lang="en-US" dirty="0"/>
              <a:t>generation) technology</a:t>
            </a:r>
          </a:p>
          <a:p>
            <a:pPr lvl="1"/>
            <a:r>
              <a:rPr lang="en-US" dirty="0"/>
              <a:t>Uses 100% digital transmission for both voice and data</a:t>
            </a:r>
          </a:p>
          <a:p>
            <a:pPr lvl="1"/>
            <a:r>
              <a:rPr lang="en-US" dirty="0"/>
              <a:t>Transmission speed</a:t>
            </a:r>
          </a:p>
          <a:p>
            <a:pPr lvl="2"/>
            <a:r>
              <a:rPr lang="en-US" dirty="0" smtClean="0"/>
              <a:t>Over 150 </a:t>
            </a:r>
            <a:r>
              <a:rPr lang="en-US" dirty="0"/>
              <a:t>Mbps when stationary</a:t>
            </a:r>
          </a:p>
          <a:p>
            <a:pPr lvl="2"/>
            <a:r>
              <a:rPr lang="en-US" dirty="0" smtClean="0"/>
              <a:t>45 Mbps </a:t>
            </a:r>
            <a:r>
              <a:rPr lang="en-US" dirty="0"/>
              <a:t>for slow-moving pedestrians</a:t>
            </a:r>
          </a:p>
          <a:p>
            <a:pPr lvl="2"/>
            <a:r>
              <a:rPr lang="en-US" dirty="0" smtClean="0"/>
              <a:t>20 Mbps in a fast </a:t>
            </a:r>
            <a:r>
              <a:rPr lang="en-US" dirty="0"/>
              <a:t>moving vehicle</a:t>
            </a:r>
          </a:p>
          <a:p>
            <a:r>
              <a:rPr lang="en-US" dirty="0" smtClean="0"/>
              <a:t>3G (third generation) technology</a:t>
            </a:r>
          </a:p>
          <a:p>
            <a:pPr lvl="1"/>
            <a:r>
              <a:rPr lang="en-US" dirty="0" smtClean="0"/>
              <a:t>Has </a:t>
            </a:r>
            <a:r>
              <a:rPr lang="en-US" dirty="0"/>
              <a:t>a </a:t>
            </a:r>
            <a:r>
              <a:rPr lang="en-US" dirty="0" smtClean="0"/>
              <a:t>theoretical maximum </a:t>
            </a:r>
            <a:r>
              <a:rPr lang="en-US" dirty="0"/>
              <a:t>data transmission rate of up to </a:t>
            </a:r>
            <a:r>
              <a:rPr lang="en-US" dirty="0" smtClean="0"/>
              <a:t>21 Mbps</a:t>
            </a:r>
          </a:p>
          <a:p>
            <a:pPr lvl="1"/>
            <a:r>
              <a:rPr lang="en-US" dirty="0" smtClean="0"/>
              <a:t>Realistic speeds are between 3 to 11 Mbps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E417344-AD06-48F3-A25B-6516570E87B2}" type="slidenum">
              <a:rPr lang="en-US"/>
              <a:pPr/>
              <a:t>15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2743200" y="5410200"/>
            <a:ext cx="33297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1-7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Digital cellular network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6146" name="Picture 2" descr="C:\Users\Julie\Documents\DropBox\InstructorManuals\GuidetoWireless\Figures\07318_ch01\07318_ch01_f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2032" y="1447800"/>
            <a:ext cx="7256894" cy="3475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6C38340-B1C2-430F-ADB3-E19FA32071F9}" type="slidenum">
              <a:rPr lang="en-US"/>
              <a:pPr/>
              <a:t>16</a:t>
            </a:fld>
            <a:endParaRPr lang="en-US" sz="2000" dirty="0"/>
          </a:p>
        </p:txBody>
      </p:sp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Wireless Local Area Networks</a:t>
            </a:r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4582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Wireless Local Area Network (WLAN)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Extension of a wired LAN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Connecting to it through a device called a wireless access point</a:t>
            </a:r>
          </a:p>
          <a:p>
            <a:pPr>
              <a:lnSpc>
                <a:spcPct val="90000"/>
              </a:lnSpc>
            </a:pPr>
            <a:r>
              <a:rPr lang="en-US" dirty="0"/>
              <a:t>Access point (</a:t>
            </a:r>
            <a:r>
              <a:rPr lang="en-US" dirty="0" smtClean="0"/>
              <a:t>AP or wireless AP)</a:t>
            </a: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/>
              <a:t>Relays data signals </a:t>
            </a:r>
            <a:r>
              <a:rPr lang="en-US" dirty="0" smtClean="0"/>
              <a:t>among </a:t>
            </a:r>
            <a:r>
              <a:rPr lang="en-US" dirty="0"/>
              <a:t>all of the devices </a:t>
            </a:r>
            <a:r>
              <a:rPr lang="en-US" dirty="0" smtClean="0"/>
              <a:t>on the wired </a:t>
            </a:r>
            <a:r>
              <a:rPr lang="en-US" dirty="0"/>
              <a:t>network</a:t>
            </a:r>
          </a:p>
          <a:p>
            <a:pPr>
              <a:lnSpc>
                <a:spcPct val="90000"/>
              </a:lnSpc>
            </a:pPr>
            <a:r>
              <a:rPr lang="en-US" dirty="0"/>
              <a:t>Each computer on the WLAN has a wireless network interface card (NIC)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Has </a:t>
            </a:r>
            <a:r>
              <a:rPr lang="en-US" dirty="0"/>
              <a:t>an antenna built into it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6CED527-73E4-43F5-BA54-AD60C85BE6BC}" type="slidenum">
              <a:rPr lang="en-US"/>
              <a:pPr/>
              <a:t>17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990600" y="5235676"/>
            <a:ext cx="6962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1-8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Clockwise from top left: a) access point with built-in antennas, </a:t>
            </a:r>
          </a:p>
          <a:p>
            <a:r>
              <a:rPr lang="en-US" sz="16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                   b) USB Wireless NIC, c) PCMCIA, and d) PCI Wireless NICs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7170" name="Picture 2" descr="C:\Users\Julie\Documents\DropBox\InstructorManuals\GuidetoWireless\Figures\07318_ch01\07318_ch01_f08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990600"/>
            <a:ext cx="2332037" cy="191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Julie\Documents\DropBox\InstructorManuals\GuidetoWireless\Figures\07318_ch01\07318_ch01_f08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49558" y="990599"/>
            <a:ext cx="2332037" cy="191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Julie\Documents\DropBox\InstructorManuals\GuidetoWireless\Figures\07318_ch01\07318_ch01_f08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200400"/>
            <a:ext cx="2332037" cy="157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Julie\Documents\DropBox\InstructorManuals\GuidetoWireless\Figures\07318_ch01\07318_ch01_f08d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71681" y="3032918"/>
            <a:ext cx="2332037" cy="191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92A8542-94C2-43C3-9DD3-A1FDF88CB659}" type="slidenum">
              <a:rPr lang="en-US"/>
              <a:pPr/>
              <a:t>18</a:t>
            </a:fld>
            <a:endParaRPr lang="en-US" sz="2000" dirty="0"/>
          </a:p>
        </p:txBody>
      </p:sp>
      <p:sp>
        <p:nvSpPr>
          <p:cNvPr id="449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Wireless Local Area </a:t>
            </a:r>
            <a:r>
              <a:rPr lang="en-US" dirty="0" smtClean="0"/>
              <a:t>Networks</a:t>
            </a:r>
            <a:endParaRPr lang="en-US" dirty="0"/>
          </a:p>
        </p:txBody>
      </p:sp>
      <p:sp>
        <p:nvSpPr>
          <p:cNvPr id="449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4582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Institute of Electrical and Electronic Engineers (IEEE) </a:t>
            </a:r>
            <a:r>
              <a:rPr lang="en-US" dirty="0" smtClean="0"/>
              <a:t>standards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Established a series WLAN standards</a:t>
            </a: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 smtClean="0"/>
              <a:t>Most recent IEEE 802.11n-2009 (more commonly known as IEEE 802.11n)</a:t>
            </a:r>
          </a:p>
          <a:p>
            <a:pPr lvl="2">
              <a:lnSpc>
                <a:spcPct val="90000"/>
              </a:lnSpc>
            </a:pPr>
            <a:r>
              <a:rPr lang="en-US" dirty="0" smtClean="0"/>
              <a:t>Provides for transmission speeds of up to 600 Mbps and covers distances up to 375 feet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B15FE3D-F4E4-4B8B-8F01-A3ED95A71766}" type="slidenum">
              <a:rPr lang="en-US"/>
              <a:pPr/>
              <a:t>19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2971800" y="5275665"/>
            <a:ext cx="25774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1-10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Office WLAN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8194" name="Picture 2" descr="C:\Users\Julie\Documents\DropBox\InstructorManuals\GuidetoWireless\Figures\07318_ch01\07318_ch01_f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057400"/>
            <a:ext cx="6075781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C1C8F7E-5FDD-48D4-AAB3-6918C7D165CE}" type="slidenum">
              <a:rPr lang="en-US"/>
              <a:pPr/>
              <a:t>20</a:t>
            </a:fld>
            <a:endParaRPr lang="en-US" sz="2000" dirty="0"/>
          </a:p>
        </p:txBody>
      </p:sp>
      <p:sp>
        <p:nvSpPr>
          <p:cNvPr id="310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Fixed Broadband Wireless</a:t>
            </a:r>
          </a:p>
        </p:txBody>
      </p:sp>
      <p:sp>
        <p:nvSpPr>
          <p:cNvPr id="310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534400" cy="4572000"/>
          </a:xfrm>
        </p:spPr>
        <p:txBody>
          <a:bodyPr/>
          <a:lstStyle/>
          <a:p>
            <a:r>
              <a:rPr lang="en-US" dirty="0"/>
              <a:t>Integrated Services Digital Networks (ISDN)</a:t>
            </a:r>
          </a:p>
          <a:p>
            <a:pPr lvl="1"/>
            <a:r>
              <a:rPr lang="en-US" dirty="0" smtClean="0"/>
              <a:t>Transmits at up to 256 </a:t>
            </a:r>
            <a:r>
              <a:rPr lang="en-US" dirty="0"/>
              <a:t>Kbps over regular phone lines</a:t>
            </a:r>
          </a:p>
          <a:p>
            <a:r>
              <a:rPr lang="en-US" dirty="0"/>
              <a:t>T1 lines</a:t>
            </a:r>
          </a:p>
          <a:p>
            <a:pPr lvl="1"/>
            <a:r>
              <a:rPr lang="en-US" dirty="0"/>
              <a:t>Transmit at 1.544 </a:t>
            </a:r>
            <a:r>
              <a:rPr lang="en-US" dirty="0" smtClean="0"/>
              <a:t>Mbps</a:t>
            </a:r>
          </a:p>
          <a:p>
            <a:pPr lvl="1"/>
            <a:r>
              <a:rPr lang="en-US" dirty="0" smtClean="0"/>
              <a:t>Very costly option</a:t>
            </a:r>
            <a:endParaRPr lang="en-US" dirty="0"/>
          </a:p>
          <a:p>
            <a:r>
              <a:rPr lang="en-US" dirty="0"/>
              <a:t>Cable </a:t>
            </a:r>
            <a:r>
              <a:rPr lang="en-US" dirty="0" smtClean="0"/>
              <a:t>modems</a:t>
            </a:r>
            <a:endParaRPr lang="en-US" dirty="0"/>
          </a:p>
          <a:p>
            <a:pPr lvl="1"/>
            <a:r>
              <a:rPr lang="en-US" dirty="0"/>
              <a:t>Generally only available in residential </a:t>
            </a:r>
            <a:r>
              <a:rPr lang="en-US" dirty="0" smtClean="0"/>
              <a:t>areas</a:t>
            </a:r>
          </a:p>
          <a:p>
            <a:r>
              <a:rPr lang="en-US" dirty="0" smtClean="0"/>
              <a:t>Digital subscriber lines (DSL)</a:t>
            </a:r>
          </a:p>
          <a:p>
            <a:pPr lvl="1"/>
            <a:r>
              <a:rPr lang="en-US" dirty="0" smtClean="0"/>
              <a:t>Use either regular or special telephone lines</a:t>
            </a:r>
            <a:endParaRPr lang="en-US" dirty="0"/>
          </a:p>
          <a:p>
            <a:pPr lvl="1"/>
            <a:r>
              <a:rPr lang="en-US" dirty="0" smtClean="0"/>
              <a:t>Speed is dependent on distance between FPE’s main office and nearest telephone switching office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D63A132-8A7E-4101-A15C-B6BF4E159E2E}" type="slidenum">
              <a:rPr lang="en-US"/>
              <a:pPr/>
              <a:t>21</a:t>
            </a:fld>
            <a:endParaRPr lang="en-US" sz="2000" dirty="0"/>
          </a:p>
        </p:txBody>
      </p:sp>
      <p:sp>
        <p:nvSpPr>
          <p:cNvPr id="455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Fixed Broadband </a:t>
            </a:r>
            <a:r>
              <a:rPr lang="en-US" dirty="0" smtClean="0"/>
              <a:t>Wireless</a:t>
            </a:r>
            <a:endParaRPr lang="en-US" dirty="0"/>
          </a:p>
        </p:txBody>
      </p:sp>
      <p:sp>
        <p:nvSpPr>
          <p:cNvPr id="455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00200"/>
            <a:ext cx="8534400" cy="4572000"/>
          </a:xfrm>
        </p:spPr>
        <p:txBody>
          <a:bodyPr/>
          <a:lstStyle/>
          <a:p>
            <a:r>
              <a:rPr lang="en-US" dirty="0"/>
              <a:t>Wireless metropolitan area network (WMAN)</a:t>
            </a:r>
          </a:p>
          <a:p>
            <a:pPr lvl="1"/>
            <a:r>
              <a:rPr lang="en-US" dirty="0"/>
              <a:t>Covers a distance of up to </a:t>
            </a:r>
            <a:r>
              <a:rPr lang="en-US" dirty="0" smtClean="0"/>
              <a:t>25 </a:t>
            </a:r>
            <a:r>
              <a:rPr lang="en-US" dirty="0"/>
              <a:t>miles</a:t>
            </a:r>
          </a:p>
          <a:p>
            <a:pPr lvl="1"/>
            <a:r>
              <a:rPr lang="en-US" dirty="0"/>
              <a:t>Based on the IEEE 802.16 </a:t>
            </a:r>
            <a:r>
              <a:rPr lang="en-US" dirty="0" smtClean="0"/>
              <a:t>WIMAX Fixed </a:t>
            </a:r>
            <a:r>
              <a:rPr lang="en-US" dirty="0"/>
              <a:t>Broadband Wireless standard</a:t>
            </a:r>
          </a:p>
          <a:p>
            <a:pPr lvl="1"/>
            <a:r>
              <a:rPr lang="en-US" dirty="0"/>
              <a:t>Uses </a:t>
            </a:r>
            <a:r>
              <a:rPr lang="en-US" dirty="0" smtClean="0"/>
              <a:t>radio waves and small </a:t>
            </a:r>
            <a:r>
              <a:rPr lang="en-US" dirty="0"/>
              <a:t>custom antennas on the roof of each </a:t>
            </a:r>
            <a:r>
              <a:rPr lang="en-US" dirty="0" smtClean="0"/>
              <a:t>building in WMAN</a:t>
            </a:r>
            <a:endParaRPr lang="en-US" dirty="0"/>
          </a:p>
          <a:p>
            <a:pPr lvl="1"/>
            <a:r>
              <a:rPr lang="en-US" dirty="0"/>
              <a:t>Transmission speeds</a:t>
            </a:r>
          </a:p>
          <a:p>
            <a:pPr lvl="2"/>
            <a:r>
              <a:rPr lang="en-US" dirty="0"/>
              <a:t>75 Mbps at distances of up to 4 miles (6.4 km)</a:t>
            </a:r>
          </a:p>
          <a:p>
            <a:pPr lvl="2"/>
            <a:r>
              <a:rPr lang="en-US" dirty="0"/>
              <a:t>17 to 50 Mbps at distances over 6 miles (10 km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Newer versions of IEEE 802.16m standard will be able to achieve average speeds up to 100 Mbps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1FAC51-19E2-4DD8-828F-649D1CAE56E2}" type="slidenum">
              <a:rPr lang="en-US"/>
              <a:pPr/>
              <a:t>22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1371600" y="5445753"/>
            <a:ext cx="65557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1-11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IEEE 802.16 wireless metropolitan area network (WMAN)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9218" name="Picture 2" descr="C:\Users\Julie\Documents\DropBox\InstructorManuals\GuidetoWireless\Figures\07318_ch01\07318_ch01_f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26543" y="1446673"/>
            <a:ext cx="7445881" cy="3049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2556345-1E7A-4AC9-8C75-97D292E7692E}" type="slidenum">
              <a:rPr lang="en-US"/>
              <a:pPr/>
              <a:t>23</a:t>
            </a:fld>
            <a:endParaRPr lang="en-US" sz="2000" dirty="0"/>
          </a:p>
        </p:txBody>
      </p:sp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Wireless Wide Area Network</a:t>
            </a:r>
          </a:p>
        </p:txBody>
      </p:sp>
      <p:sp>
        <p:nvSpPr>
          <p:cNvPr id="312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458200" cy="4572000"/>
          </a:xfrm>
        </p:spPr>
        <p:txBody>
          <a:bodyPr/>
          <a:lstStyle/>
          <a:p>
            <a:r>
              <a:rPr lang="en-US" dirty="0"/>
              <a:t>Hypertext Markup Language (HTML)</a:t>
            </a:r>
          </a:p>
          <a:p>
            <a:pPr lvl="1"/>
            <a:r>
              <a:rPr lang="en-US" dirty="0"/>
              <a:t>Standard language for displaying content from the </a:t>
            </a:r>
            <a:r>
              <a:rPr lang="en-US" dirty="0" smtClean="0"/>
              <a:t>Internet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981200" y="5715000"/>
            <a:ext cx="49205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1-12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Browsing the World Wide Web on a PC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242" name="Picture 2" descr="C:\Users\Julie\Documents\DropBox\InstructorManuals\GuidetoWireless\Figures\07318_ch01\07318_ch01_f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2973" y="3505200"/>
            <a:ext cx="6422556" cy="1602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Wireless Wide Area Network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077200" cy="4572000"/>
          </a:xfrm>
        </p:spPr>
        <p:txBody>
          <a:bodyPr/>
          <a:lstStyle/>
          <a:p>
            <a:r>
              <a:rPr lang="en-US" dirty="0"/>
              <a:t>Microbrowser</a:t>
            </a:r>
          </a:p>
          <a:p>
            <a:pPr lvl="1"/>
            <a:r>
              <a:rPr lang="en-US" dirty="0"/>
              <a:t>Miniaturized version of a Web </a:t>
            </a:r>
            <a:r>
              <a:rPr lang="en-US" dirty="0" smtClean="0"/>
              <a:t>browser</a:t>
            </a:r>
          </a:p>
          <a:p>
            <a:pPr lvl="1"/>
            <a:r>
              <a:rPr lang="en-US" dirty="0" smtClean="0"/>
              <a:t>May be found on older cellular phones</a:t>
            </a:r>
            <a:endParaRPr lang="en-US" dirty="0"/>
          </a:p>
          <a:p>
            <a:r>
              <a:rPr lang="en-US" dirty="0"/>
              <a:t>Wireless Application Protocol version 2.0 (WAP2)</a:t>
            </a:r>
          </a:p>
          <a:p>
            <a:pPr lvl="1"/>
            <a:r>
              <a:rPr lang="en-US" dirty="0"/>
              <a:t>Provides a standard way to transmit, format, and display Internet data</a:t>
            </a:r>
          </a:p>
          <a:p>
            <a:pPr lvl="2"/>
            <a:r>
              <a:rPr lang="en-US" dirty="0"/>
              <a:t>For small wireless devices such as cell </a:t>
            </a:r>
            <a:r>
              <a:rPr lang="en-US" dirty="0" smtClean="0"/>
              <a:t>phones</a:t>
            </a:r>
          </a:p>
          <a:p>
            <a:pPr lvl="1"/>
            <a:r>
              <a:rPr lang="en-US" dirty="0" smtClean="0"/>
              <a:t>Compatible with HTTP but uses earlier, simpler version (1.1) of HTTP</a:t>
            </a:r>
          </a:p>
          <a:p>
            <a:pPr lvl="1"/>
            <a:r>
              <a:rPr lang="en-US" dirty="0" smtClean="0"/>
              <a:t>Most smartphones are equipped with WAP2 browsers, which are used when they cannot access high-speed digital cellular services</a:t>
            </a:r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1B08CD-F1FC-4D2B-8DC5-023BE19D1C59}" type="slidenum">
              <a:rPr lang="en-US" smtClean="0"/>
              <a:pPr/>
              <a:t>24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16173911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78A9FC-BA63-444F-B1AB-109C862C690E}" type="slidenum">
              <a:rPr lang="en-US"/>
              <a:pPr/>
              <a:t>25</a:t>
            </a:fld>
            <a:endParaRPr lang="en-US" sz="2000" dirty="0"/>
          </a:p>
        </p:txBody>
      </p:sp>
      <p:sp>
        <p:nvSpPr>
          <p:cNvPr id="461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Wireless Wide Area </a:t>
            </a:r>
            <a:r>
              <a:rPr lang="en-US" dirty="0" smtClean="0"/>
              <a:t>Network</a:t>
            </a:r>
            <a:endParaRPr lang="en-US" dirty="0"/>
          </a:p>
        </p:txBody>
      </p:sp>
      <p:sp>
        <p:nvSpPr>
          <p:cNvPr id="461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458200" cy="4572000"/>
          </a:xfrm>
        </p:spPr>
        <p:txBody>
          <a:bodyPr/>
          <a:lstStyle/>
          <a:p>
            <a:r>
              <a:rPr lang="en-US" dirty="0" smtClean="0"/>
              <a:t>J2ME </a:t>
            </a:r>
            <a:r>
              <a:rPr lang="en-US" dirty="0"/>
              <a:t>(Java 2 Micro Edition</a:t>
            </a:r>
            <a:r>
              <a:rPr lang="en-US" dirty="0" smtClean="0"/>
              <a:t>) – programming language that allows most newer cell phones to display text, graphics, and limited animations on small screens</a:t>
            </a:r>
            <a:endParaRPr lang="en-US" dirty="0"/>
          </a:p>
          <a:p>
            <a:r>
              <a:rPr lang="en-US" dirty="0"/>
              <a:t>Wireless Wide Area Network (WWAN)</a:t>
            </a:r>
          </a:p>
          <a:p>
            <a:pPr lvl="1"/>
            <a:r>
              <a:rPr lang="en-US" dirty="0"/>
              <a:t>Enables employees to access corporate data and applications from virtually </a:t>
            </a:r>
            <a:r>
              <a:rPr lang="en-US" dirty="0" smtClean="0"/>
              <a:t>anywhere using cellular phone technologies</a:t>
            </a: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29CACB-8314-4F46-822E-5455B54A9691}" type="slidenum">
              <a:rPr lang="en-US"/>
              <a:pPr/>
              <a:t>26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1860755" y="5718928"/>
            <a:ext cx="50957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1-13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Displaying Web content on a smartphone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1266" name="Picture 2" descr="C:\Users\Julie\Documents\DropBox\InstructorManuals\GuidetoWireless\Figures\07318_ch01\07318_ch01_f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69315" y="914400"/>
            <a:ext cx="3078633" cy="410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DE7281-63D7-47E9-B7CC-54D2778D53FE}" type="slidenum">
              <a:rPr lang="en-US"/>
              <a:pPr/>
              <a:t>27</a:t>
            </a:fld>
            <a:endParaRPr lang="en-US" sz="2000" dirty="0"/>
          </a:p>
        </p:txBody>
      </p:sp>
      <p:sp>
        <p:nvSpPr>
          <p:cNvPr id="314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Wireless Landscape</a:t>
            </a:r>
          </a:p>
        </p:txBody>
      </p:sp>
      <p:sp>
        <p:nvSpPr>
          <p:cNvPr id="314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382000" cy="4495800"/>
          </a:xfrm>
        </p:spPr>
        <p:txBody>
          <a:bodyPr/>
          <a:lstStyle/>
          <a:p>
            <a:r>
              <a:rPr lang="en-US" dirty="0"/>
              <a:t>Wireless communications</a:t>
            </a:r>
          </a:p>
          <a:p>
            <a:pPr lvl="1"/>
            <a:r>
              <a:rPr lang="en-US" dirty="0"/>
              <a:t>Has become a standard means of communication for people in many occupations and circumstances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15769" y="5955561"/>
            <a:ext cx="3719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1-14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Wireless communications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2290" name="Picture 2" descr="C:\Users\Julie\Documents\DropBox\InstructorManuals\GuidetoWireless\Figures\07318_ch01\07318_ch01_f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971799"/>
            <a:ext cx="3970338" cy="2758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684A79-8D51-4393-B02D-941BBADD1DCC}" type="slidenum">
              <a:rPr lang="en-US"/>
              <a:pPr/>
              <a:t>28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2057400" y="5579477"/>
            <a:ext cx="51312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Table 1-1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Wireless data communications technologies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26" name="Picture 2" descr="C:\Users\Julie\Documents\DropBox\InstructorManuals\GuidetoWireless\Tables\ch01\Table 1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4070" y="690716"/>
            <a:ext cx="6977872" cy="461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3D2D378-E98E-4E15-8400-49642A65A380}" type="slidenum">
              <a:rPr lang="en-US"/>
              <a:pPr/>
              <a:t>29</a:t>
            </a:fld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1447800" y="5815781"/>
            <a:ext cx="58929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olidFill>
                  <a:schemeClr val="tx1"/>
                </a:solidFill>
                <a:latin typeface="+mj-lt"/>
              </a:rPr>
              <a:t>Figure 1-15  </a:t>
            </a:r>
            <a:r>
              <a:rPr lang="en-US" sz="1600" dirty="0" smtClean="0">
                <a:solidFill>
                  <a:schemeClr val="tx1"/>
                </a:solidFill>
                <a:latin typeface="+mj-lt"/>
              </a:rPr>
              <a:t>Comparing wireless communications technologies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3314" name="Picture 2" descr="C:\Users\Julie\Documents\DropBox\InstructorManuals\GuidetoWireless\Figures\07318_ch01\07318_ch01_f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7119" y="1066800"/>
            <a:ext cx="6248400" cy="4228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Wireless Landscape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Speeds of wireless networks vary greatly depending on:</a:t>
            </a:r>
          </a:p>
          <a:p>
            <a:pPr lvl="1"/>
            <a:r>
              <a:rPr lang="en-US" dirty="0" smtClean="0"/>
              <a:t>Number of users connected</a:t>
            </a:r>
          </a:p>
          <a:p>
            <a:pPr lvl="1"/>
            <a:r>
              <a:rPr lang="en-US" dirty="0" smtClean="0"/>
              <a:t>Amount of data traffic</a:t>
            </a:r>
          </a:p>
          <a:p>
            <a:pPr lvl="1"/>
            <a:r>
              <a:rPr lang="en-US" dirty="0" smtClean="0"/>
              <a:t>Amount of interference present at the time</a:t>
            </a:r>
          </a:p>
          <a:p>
            <a:pPr lvl="1"/>
            <a:r>
              <a:rPr lang="en-US" dirty="0" smtClean="0"/>
              <a:t>Other factors that will be discussed in later chapters</a:t>
            </a:r>
          </a:p>
          <a:p>
            <a:r>
              <a:rPr lang="en-US" dirty="0" smtClean="0"/>
              <a:t>Job market will increase for:</a:t>
            </a:r>
          </a:p>
          <a:p>
            <a:pPr lvl="1"/>
            <a:r>
              <a:rPr lang="en-US" dirty="0" smtClean="0"/>
              <a:t>Wireless engineers</a:t>
            </a:r>
          </a:p>
          <a:p>
            <a:pPr lvl="1"/>
            <a:r>
              <a:rPr lang="en-US" dirty="0" smtClean="0"/>
              <a:t>Wireless local area network managers</a:t>
            </a:r>
          </a:p>
          <a:p>
            <a:pPr lvl="1"/>
            <a:r>
              <a:rPr lang="en-US" dirty="0" smtClean="0"/>
              <a:t>Wireless technical support personnel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1B08CD-F1FC-4D2B-8DC5-023BE19D1C59}" type="slidenum">
              <a:rPr lang="en-US" smtClean="0"/>
              <a:pPr/>
              <a:t>30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279371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797B61B-B359-4992-8A8B-78628EA2256F}" type="slidenum">
              <a:rPr lang="en-US"/>
              <a:pPr/>
              <a:t>31</a:t>
            </a:fld>
            <a:endParaRPr lang="en-US" sz="2000" dirty="0"/>
          </a:p>
        </p:txBody>
      </p:sp>
      <p:sp>
        <p:nvSpPr>
          <p:cNvPr id="318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Digital Convergence</a:t>
            </a:r>
          </a:p>
        </p:txBody>
      </p:sp>
      <p:sp>
        <p:nvSpPr>
          <p:cNvPr id="318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Digital convergence</a:t>
            </a:r>
          </a:p>
          <a:p>
            <a:pPr lvl="1"/>
            <a:r>
              <a:rPr lang="en-US" dirty="0"/>
              <a:t>Refers to the power of digital devices to combine voice, video, and </a:t>
            </a:r>
            <a:r>
              <a:rPr lang="en-US" dirty="0" smtClean="0"/>
              <a:t>text-processing </a:t>
            </a:r>
            <a:r>
              <a:rPr lang="en-US" dirty="0"/>
              <a:t>capabilities</a:t>
            </a:r>
          </a:p>
          <a:p>
            <a:pPr lvl="2"/>
            <a:r>
              <a:rPr lang="en-US" dirty="0"/>
              <a:t>As well as to be connected to business and home networks and to the </a:t>
            </a:r>
            <a:r>
              <a:rPr lang="en-US" dirty="0" smtClean="0"/>
              <a:t>Internet</a:t>
            </a:r>
          </a:p>
          <a:p>
            <a:pPr lvl="1"/>
            <a:r>
              <a:rPr lang="en-US" dirty="0" smtClean="0"/>
              <a:t>Same concept applies to the development of VoIP networks</a:t>
            </a:r>
          </a:p>
          <a:p>
            <a:pPr lvl="2"/>
            <a:r>
              <a:rPr lang="en-US" dirty="0" smtClean="0"/>
              <a:t>Use the same protocols and media that once only carried data</a:t>
            </a:r>
          </a:p>
          <a:p>
            <a:pPr lvl="1"/>
            <a:r>
              <a:rPr lang="en-US" dirty="0" smtClean="0"/>
              <a:t>Wireless technologies are used to fulfill many daily activities</a:t>
            </a:r>
            <a:endParaRPr lang="en-US" dirty="0"/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5680011-D2DC-4617-9374-95FAEA04ACE7}" type="slidenum">
              <a:rPr lang="en-US"/>
              <a:pPr/>
              <a:t>32</a:t>
            </a:fld>
            <a:endParaRPr lang="en-US" sz="2000" dirty="0"/>
          </a:p>
        </p:txBody>
      </p:sp>
      <p:sp>
        <p:nvSpPr>
          <p:cNvPr id="319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Wireless Applications</a:t>
            </a:r>
          </a:p>
        </p:txBody>
      </p:sp>
      <p:sp>
        <p:nvSpPr>
          <p:cNvPr id="319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0772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Main areas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Education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Home </a:t>
            </a:r>
            <a:r>
              <a:rPr lang="en-US" dirty="0" smtClean="0"/>
              <a:t>entertainment and Home </a:t>
            </a:r>
            <a:r>
              <a:rPr lang="en-US" dirty="0"/>
              <a:t>c</a:t>
            </a:r>
            <a:r>
              <a:rPr lang="en-US" dirty="0" smtClean="0"/>
              <a:t>ontrol systems</a:t>
            </a: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/>
              <a:t>Health Care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Government and Military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Office environments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Event management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Travel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Construction and warehouse management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Environmental research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Industrial control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FED7C8-AA1F-43F4-B0D0-ABF30FBE3801}" type="slidenum">
              <a:rPr lang="en-US"/>
              <a:pPr/>
              <a:t>33</a:t>
            </a:fld>
            <a:endParaRPr lang="en-US" sz="2000" dirty="0"/>
          </a:p>
        </p:txBody>
      </p:sp>
      <p:sp>
        <p:nvSpPr>
          <p:cNvPr id="467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Education</a:t>
            </a:r>
          </a:p>
        </p:txBody>
      </p:sp>
      <p:sp>
        <p:nvSpPr>
          <p:cNvPr id="467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0772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Ideal application for colleges and </a:t>
            </a:r>
            <a:r>
              <a:rPr lang="en-US" dirty="0" smtClean="0"/>
              <a:t>schools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Instructors can create classroom resources in their home or school office and easily connect to campus network in the classroom</a:t>
            </a:r>
            <a:endParaRPr lang="en-US" dirty="0"/>
          </a:p>
          <a:p>
            <a:r>
              <a:rPr lang="en-US" dirty="0"/>
              <a:t>It frees students from having to go to a specific computer lab or the library</a:t>
            </a:r>
          </a:p>
          <a:p>
            <a:pPr lvl="1"/>
            <a:r>
              <a:rPr lang="en-US" dirty="0"/>
              <a:t>To get on the school’s computer network</a:t>
            </a:r>
          </a:p>
          <a:p>
            <a:pPr>
              <a:lnSpc>
                <a:spcPct val="90000"/>
              </a:lnSpc>
            </a:pPr>
            <a:r>
              <a:rPr lang="en-US" dirty="0"/>
              <a:t>Wireless technology translates into a cost savings for </a:t>
            </a:r>
            <a:r>
              <a:rPr lang="en-US" dirty="0" smtClean="0"/>
              <a:t>colleges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Traditional classrooms become computer labs without the expense of additional wiring</a:t>
            </a:r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833C5BA-076F-457B-9BA0-6EA60BE3B15F}" type="slidenum">
              <a:rPr lang="en-US"/>
              <a:pPr/>
              <a:t>34</a:t>
            </a:fld>
            <a:endParaRPr lang="en-US" sz="2000" dirty="0"/>
          </a:p>
        </p:txBody>
      </p:sp>
      <p:sp>
        <p:nvSpPr>
          <p:cNvPr id="321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 Entertainment</a:t>
            </a:r>
          </a:p>
        </p:txBody>
      </p:sp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76400"/>
            <a:ext cx="83058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Wireless communication</a:t>
            </a:r>
          </a:p>
          <a:p>
            <a:pPr lvl="1"/>
            <a:r>
              <a:rPr lang="en-US" dirty="0"/>
              <a:t>Enables </a:t>
            </a:r>
            <a:r>
              <a:rPr lang="en-US" dirty="0" smtClean="0"/>
              <a:t>people to </a:t>
            </a:r>
            <a:r>
              <a:rPr lang="en-US" dirty="0"/>
              <a:t>download, distribute, and control all forms of digital entertainment from anywhere in the </a:t>
            </a:r>
            <a:r>
              <a:rPr lang="en-US" dirty="0" smtClean="0"/>
              <a:t>house</a:t>
            </a:r>
          </a:p>
          <a:p>
            <a:pPr lvl="1"/>
            <a:r>
              <a:rPr lang="en-US" dirty="0" smtClean="0"/>
              <a:t>Examples:</a:t>
            </a:r>
          </a:p>
          <a:p>
            <a:pPr lvl="2"/>
            <a:r>
              <a:rPr lang="en-US" dirty="0" smtClean="0"/>
              <a:t>Wireless speakers, media players, game consoles, DVD players, televisions, digital video recorders (DVRs), and multimedia personal computers</a:t>
            </a:r>
            <a:endParaRPr lang="en-US" dirty="0"/>
          </a:p>
          <a:p>
            <a:pPr lvl="1">
              <a:lnSpc>
                <a:spcPct val="9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 Control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Manufacturers are creating wireless systems that enable us to:</a:t>
            </a:r>
          </a:p>
          <a:p>
            <a:pPr lvl="1"/>
            <a:r>
              <a:rPr lang="en-US" dirty="0" smtClean="0"/>
              <a:t>Control lights, heating, ventilation, air conditioning, drapes, alarms, door locks, and home appliances</a:t>
            </a:r>
          </a:p>
          <a:p>
            <a:pPr lvl="1"/>
            <a:r>
              <a:rPr lang="en-US" dirty="0" smtClean="0"/>
              <a:t>Can control from locations throughout the house or even from smartphones or tablets outside the home</a:t>
            </a:r>
          </a:p>
          <a:p>
            <a:r>
              <a:rPr lang="en-US" dirty="0" smtClean="0"/>
              <a:t>Several systems use the ZigBee Alliance communications protocols and the IEEE 802.15.4 standard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1B08CD-F1FC-4D2B-8DC5-023BE19D1C59}" type="slidenum">
              <a:rPr lang="en-US" smtClean="0"/>
              <a:pPr/>
              <a:t>35</a:t>
            </a:fld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22307481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DA3EF46-6D55-4758-BB15-15D894AAD31F}" type="slidenum">
              <a:rPr lang="en-US"/>
              <a:pPr/>
              <a:t>36</a:t>
            </a:fld>
            <a:endParaRPr lang="en-US" sz="2000" dirty="0"/>
          </a:p>
        </p:txBody>
      </p:sp>
      <p:sp>
        <p:nvSpPr>
          <p:cNvPr id="323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Health Care</a:t>
            </a:r>
          </a:p>
        </p:txBody>
      </p:sp>
      <p:sp>
        <p:nvSpPr>
          <p:cNvPr id="323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305800" cy="4572000"/>
          </a:xfrm>
        </p:spPr>
        <p:txBody>
          <a:bodyPr/>
          <a:lstStyle/>
          <a:p>
            <a:r>
              <a:rPr lang="en-US" dirty="0"/>
              <a:t>Administering </a:t>
            </a:r>
            <a:r>
              <a:rPr lang="en-US" dirty="0" smtClean="0"/>
              <a:t>correct medication </a:t>
            </a:r>
            <a:r>
              <a:rPr lang="en-US" dirty="0"/>
              <a:t>in a hospital setting</a:t>
            </a:r>
          </a:p>
          <a:p>
            <a:pPr lvl="1"/>
            <a:r>
              <a:rPr lang="en-US" dirty="0"/>
              <a:t>A major </a:t>
            </a:r>
            <a:r>
              <a:rPr lang="en-US" dirty="0" smtClean="0"/>
              <a:t>concern for </a:t>
            </a:r>
            <a:r>
              <a:rPr lang="en-US" dirty="0"/>
              <a:t>the health care industry</a:t>
            </a:r>
          </a:p>
          <a:p>
            <a:r>
              <a:rPr lang="en-US" dirty="0"/>
              <a:t>Wireless point-of-care computer systems</a:t>
            </a:r>
          </a:p>
          <a:p>
            <a:pPr lvl="1"/>
            <a:r>
              <a:rPr lang="en-US" dirty="0"/>
              <a:t>Allow medical staff to access and update patient records immediately</a:t>
            </a:r>
          </a:p>
          <a:p>
            <a:r>
              <a:rPr lang="en-US" dirty="0" smtClean="0"/>
              <a:t>Many hospitals use portable devices with barcode scanners or RFID and a wireless connection</a:t>
            </a:r>
          </a:p>
          <a:p>
            <a:r>
              <a:rPr lang="en-US" dirty="0" smtClean="0"/>
              <a:t>Patients may have a barcoded or RFID-enabled armband that can be scanned to access records</a:t>
            </a:r>
          </a:p>
          <a:p>
            <a:r>
              <a:rPr lang="en-US" dirty="0" smtClean="0"/>
              <a:t>System immediately verifies correct medication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8B80EC-7180-4FDD-B066-0A3C1D8967A2}" type="slidenum">
              <a:rPr lang="en-US"/>
              <a:pPr/>
              <a:t>37</a:t>
            </a:fld>
            <a:endParaRPr lang="en-US" sz="2000" dirty="0"/>
          </a:p>
        </p:txBody>
      </p:sp>
      <p:sp>
        <p:nvSpPr>
          <p:cNvPr id="324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Government</a:t>
            </a:r>
          </a:p>
        </p:txBody>
      </p:sp>
      <p:sp>
        <p:nvSpPr>
          <p:cNvPr id="324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5344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Wireless communication</a:t>
            </a:r>
          </a:p>
          <a:p>
            <a:pPr lvl="1"/>
            <a:r>
              <a:rPr lang="en-US" dirty="0"/>
              <a:t>Lets </a:t>
            </a:r>
            <a:r>
              <a:rPr lang="en-US" dirty="0" smtClean="0"/>
              <a:t>residents, city employees, contractors, and utility staff collect and transmit data to central databases</a:t>
            </a:r>
          </a:p>
          <a:p>
            <a:pPr lvl="1"/>
            <a:r>
              <a:rPr lang="en-US" dirty="0" smtClean="0"/>
              <a:t>Examples:</a:t>
            </a:r>
          </a:p>
          <a:p>
            <a:pPr lvl="2"/>
            <a:r>
              <a:rPr lang="en-US" dirty="0" smtClean="0"/>
              <a:t>Building inspectors can update permit data while at the construction site</a:t>
            </a:r>
          </a:p>
          <a:p>
            <a:pPr lvl="2"/>
            <a:r>
              <a:rPr lang="en-US" dirty="0" smtClean="0"/>
              <a:t>City employees can locate and monitor municipal vehicles</a:t>
            </a:r>
            <a:endParaRPr lang="en-US" dirty="0"/>
          </a:p>
          <a:p>
            <a:pPr lvl="1"/>
            <a:r>
              <a:rPr lang="en-US" dirty="0"/>
              <a:t>Delivers broadband connectivity to schools, libraries, and government buildings</a:t>
            </a:r>
          </a:p>
          <a:p>
            <a:pPr lvl="1"/>
            <a:r>
              <a:rPr lang="en-US" dirty="0"/>
              <a:t>Provides free Internet access to residents and attracts visitors and businesspeople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0F64704-A0CF-4DCA-A8CE-95010B451ADF}" type="slidenum">
              <a:rPr lang="en-US"/>
              <a:pPr/>
              <a:t>38</a:t>
            </a:fld>
            <a:endParaRPr lang="en-US" sz="2000" dirty="0"/>
          </a:p>
        </p:txBody>
      </p:sp>
      <p:sp>
        <p:nvSpPr>
          <p:cNvPr id="3297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1143000"/>
          </a:xfrm>
        </p:spPr>
        <p:txBody>
          <a:bodyPr/>
          <a:lstStyle/>
          <a:p>
            <a:r>
              <a:rPr lang="en-US" dirty="0"/>
              <a:t>Military</a:t>
            </a:r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534400" cy="4724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Latest devices allow military personnel in the field to: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Use voice and the Internet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Receive and transmit full-motion video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Maneuver remote control survey drones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Use digital battlefield maps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Many other applications</a:t>
            </a:r>
            <a:endParaRPr lang="en-US" dirty="0"/>
          </a:p>
          <a:p>
            <a:pPr lvl="1">
              <a:lnSpc>
                <a:spcPct val="90000"/>
              </a:lnSpc>
            </a:pPr>
            <a:endParaRPr 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56593F9-BC9F-4994-BB80-05CFE5EDEF5A}" type="slidenum">
              <a:rPr lang="en-US"/>
              <a:pPr/>
              <a:t>39</a:t>
            </a:fld>
            <a:endParaRPr lang="en-US" sz="2000" dirty="0"/>
          </a:p>
        </p:txBody>
      </p:sp>
      <p:sp>
        <p:nvSpPr>
          <p:cNvPr id="330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Office Environments</a:t>
            </a:r>
          </a:p>
        </p:txBody>
      </p:sp>
      <p:sp>
        <p:nvSpPr>
          <p:cNvPr id="3307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458200" cy="4572000"/>
          </a:xfrm>
        </p:spPr>
        <p:txBody>
          <a:bodyPr/>
          <a:lstStyle/>
          <a:p>
            <a:r>
              <a:rPr lang="en-US" dirty="0"/>
              <a:t>Employees in all lines of work no longer have to be away from the data they need</a:t>
            </a:r>
          </a:p>
          <a:p>
            <a:pPr lvl="1"/>
            <a:r>
              <a:rPr lang="en-US" dirty="0"/>
              <a:t>To help them make decisions</a:t>
            </a:r>
          </a:p>
          <a:p>
            <a:r>
              <a:rPr lang="en-US" dirty="0"/>
              <a:t>Wireless technologies allow businesses to create an </a:t>
            </a:r>
            <a:r>
              <a:rPr lang="en-US" dirty="0" smtClean="0"/>
              <a:t>office where </a:t>
            </a:r>
            <a:r>
              <a:rPr lang="en-US" dirty="0"/>
              <a:t>the traditional infrastructure </a:t>
            </a:r>
            <a:r>
              <a:rPr lang="en-US" dirty="0" smtClean="0"/>
              <a:t>doesn’t exist</a:t>
            </a:r>
          </a:p>
          <a:p>
            <a:r>
              <a:rPr lang="en-US" dirty="0" smtClean="0"/>
              <a:t>During office renovations or reorganization</a:t>
            </a:r>
          </a:p>
          <a:p>
            <a:pPr lvl="1"/>
            <a:r>
              <a:rPr lang="en-US" dirty="0" smtClean="0"/>
              <a:t>Employees can move to another location and be connected immediately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0636B58-4E68-4C15-8F49-D06716412523}" type="slidenum">
              <a:rPr lang="en-US"/>
              <a:pPr/>
              <a:t>40</a:t>
            </a:fld>
            <a:endParaRPr lang="en-US" sz="2000" dirty="0"/>
          </a:p>
        </p:txBody>
      </p:sp>
      <p:sp>
        <p:nvSpPr>
          <p:cNvPr id="331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Event Management</a:t>
            </a:r>
          </a:p>
        </p:txBody>
      </p:sp>
      <p:sp>
        <p:nvSpPr>
          <p:cNvPr id="331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305800" cy="4572000"/>
          </a:xfrm>
        </p:spPr>
        <p:txBody>
          <a:bodyPr/>
          <a:lstStyle/>
          <a:p>
            <a:r>
              <a:rPr lang="en-US" dirty="0"/>
              <a:t>Wireless networks</a:t>
            </a:r>
          </a:p>
          <a:p>
            <a:pPr lvl="1"/>
            <a:r>
              <a:rPr lang="en-US" dirty="0"/>
              <a:t>Help identify a stolen or counterfeit ticket</a:t>
            </a:r>
          </a:p>
          <a:p>
            <a:pPr lvl="1"/>
            <a:r>
              <a:rPr lang="en-US" dirty="0"/>
              <a:t>Can also give a real-time look at traffic </a:t>
            </a:r>
            <a:r>
              <a:rPr lang="en-US" dirty="0" smtClean="0"/>
              <a:t>flow</a:t>
            </a:r>
          </a:p>
          <a:p>
            <a:pPr lvl="2"/>
            <a:r>
              <a:rPr lang="en-US" dirty="0" smtClean="0"/>
              <a:t>Use to determine where staff might be needed</a:t>
            </a:r>
            <a:endParaRPr lang="en-US" dirty="0"/>
          </a:p>
          <a:p>
            <a:pPr lvl="1"/>
            <a:r>
              <a:rPr lang="en-US" dirty="0"/>
              <a:t>In-progress game statistics are available to any fan in the stadium with a wireless device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855793-83C8-4B53-AEB8-8E7C06AF342A}" type="slidenum">
              <a:rPr lang="en-US"/>
              <a:pPr/>
              <a:t>41</a:t>
            </a:fld>
            <a:endParaRPr lang="en-US" sz="2000" dirty="0"/>
          </a:p>
        </p:txBody>
      </p:sp>
      <p:sp>
        <p:nvSpPr>
          <p:cNvPr id="332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Travel</a:t>
            </a:r>
          </a:p>
        </p:txBody>
      </p:sp>
      <p:sp>
        <p:nvSpPr>
          <p:cNvPr id="332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458200" cy="4572000"/>
          </a:xfrm>
        </p:spPr>
        <p:txBody>
          <a:bodyPr/>
          <a:lstStyle/>
          <a:p>
            <a:r>
              <a:rPr lang="en-US" dirty="0"/>
              <a:t>Wireless global positioning systems (GPS)</a:t>
            </a:r>
          </a:p>
          <a:p>
            <a:pPr lvl="1"/>
            <a:r>
              <a:rPr lang="en-US" dirty="0"/>
              <a:t>Tie into emergency roadside assistance </a:t>
            </a:r>
            <a:r>
              <a:rPr lang="en-US" dirty="0" smtClean="0"/>
              <a:t>services</a:t>
            </a:r>
          </a:p>
          <a:p>
            <a:pPr lvl="1"/>
            <a:r>
              <a:rPr lang="en-US" dirty="0" smtClean="0"/>
              <a:t>OnStar roadside assistance is an example</a:t>
            </a:r>
            <a:endParaRPr lang="en-US" dirty="0"/>
          </a:p>
          <a:p>
            <a:r>
              <a:rPr lang="en-US" dirty="0"/>
              <a:t>Satellite radio</a:t>
            </a:r>
          </a:p>
          <a:p>
            <a:pPr lvl="1"/>
            <a:r>
              <a:rPr lang="en-US" dirty="0"/>
              <a:t>Transmits over 150 music and talk stations</a:t>
            </a:r>
          </a:p>
          <a:p>
            <a:r>
              <a:rPr lang="en-US" dirty="0"/>
              <a:t>Airport terminals are </a:t>
            </a:r>
            <a:r>
              <a:rPr lang="en-US" dirty="0" smtClean="0"/>
              <a:t>offering </a:t>
            </a:r>
            <a:r>
              <a:rPr lang="en-US" dirty="0"/>
              <a:t>wireless </a:t>
            </a:r>
            <a:r>
              <a:rPr lang="en-US" dirty="0" smtClean="0"/>
              <a:t>technologies to passengers</a:t>
            </a:r>
            <a:endParaRPr lang="en-US" dirty="0"/>
          </a:p>
          <a:p>
            <a:r>
              <a:rPr lang="en-US" dirty="0"/>
              <a:t>Airplanes themselves are being equipped with wireless data </a:t>
            </a:r>
            <a:r>
              <a:rPr lang="en-US" dirty="0" smtClean="0"/>
              <a:t>access</a:t>
            </a:r>
          </a:p>
          <a:p>
            <a:r>
              <a:rPr lang="en-US" dirty="0" smtClean="0"/>
              <a:t>City transit systems are also “going wireless”</a:t>
            </a:r>
            <a:endParaRPr 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14502D-3D78-464A-B9C6-9CC5F075721F}" type="slidenum">
              <a:rPr lang="en-US"/>
              <a:pPr/>
              <a:t>42</a:t>
            </a:fld>
            <a:endParaRPr lang="en-US" sz="2000" dirty="0"/>
          </a:p>
        </p:txBody>
      </p:sp>
      <p:sp>
        <p:nvSpPr>
          <p:cNvPr id="334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Construction</a:t>
            </a:r>
          </a:p>
        </p:txBody>
      </p:sp>
      <p:sp>
        <p:nvSpPr>
          <p:cNvPr id="334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458200" cy="4572000"/>
          </a:xfrm>
        </p:spPr>
        <p:txBody>
          <a:bodyPr/>
          <a:lstStyle/>
          <a:p>
            <a:r>
              <a:rPr lang="en-US" dirty="0"/>
              <a:t>Wireless communications</a:t>
            </a:r>
          </a:p>
          <a:p>
            <a:pPr lvl="1"/>
            <a:r>
              <a:rPr lang="en-US" dirty="0"/>
              <a:t>Send information from the job site to the main </a:t>
            </a:r>
            <a:r>
              <a:rPr lang="en-US" dirty="0" smtClean="0"/>
              <a:t>office</a:t>
            </a:r>
          </a:p>
          <a:p>
            <a:pPr lvl="2"/>
            <a:r>
              <a:rPr lang="en-US" dirty="0" smtClean="0"/>
              <a:t>Tardy subcontractor or problems with materials</a:t>
            </a:r>
            <a:endParaRPr lang="en-US" dirty="0"/>
          </a:p>
          <a:p>
            <a:pPr lvl="1"/>
            <a:r>
              <a:rPr lang="en-US" dirty="0"/>
              <a:t>Alert when maintenance operations need to be performed on </a:t>
            </a:r>
            <a:r>
              <a:rPr lang="en-US" dirty="0" smtClean="0"/>
              <a:t>equipment</a:t>
            </a:r>
          </a:p>
          <a:p>
            <a:pPr lvl="2"/>
            <a:r>
              <a:rPr lang="en-US" dirty="0" smtClean="0"/>
              <a:t>Bulldozers and earth graders are being turned into “smart” equipment</a:t>
            </a:r>
          </a:p>
          <a:p>
            <a:pPr lvl="2"/>
            <a:r>
              <a:rPr lang="en-US" dirty="0" smtClean="0"/>
              <a:t>Exact location of dig coordinates can be transmitted to a terminal on the bulldozer</a:t>
            </a:r>
          </a:p>
          <a:p>
            <a:pPr lvl="2"/>
            <a:r>
              <a:rPr lang="en-US" dirty="0" smtClean="0"/>
              <a:t>Track engine hours and equipment location</a:t>
            </a:r>
            <a:endParaRPr lang="en-U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FBAEDD-8071-4363-93B4-43E9004BEB05}" type="slidenum">
              <a:rPr lang="en-US"/>
              <a:pPr/>
              <a:t>43</a:t>
            </a:fld>
            <a:endParaRPr lang="en-US" sz="2000" dirty="0"/>
          </a:p>
        </p:txBody>
      </p:sp>
      <p:sp>
        <p:nvSpPr>
          <p:cNvPr id="335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Warehouse Management</a:t>
            </a:r>
          </a:p>
        </p:txBody>
      </p:sp>
      <p:sp>
        <p:nvSpPr>
          <p:cNvPr id="335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382000" cy="4572000"/>
          </a:xfrm>
        </p:spPr>
        <p:txBody>
          <a:bodyPr/>
          <a:lstStyle/>
          <a:p>
            <a:r>
              <a:rPr lang="en-US" dirty="0"/>
              <a:t>Implementing wireless technology is key for many warehouse operations</a:t>
            </a:r>
          </a:p>
          <a:p>
            <a:r>
              <a:rPr lang="en-US" dirty="0"/>
              <a:t>Warehouse management system (WMS) software</a:t>
            </a:r>
          </a:p>
          <a:p>
            <a:pPr lvl="1"/>
            <a:r>
              <a:rPr lang="en-US" dirty="0"/>
              <a:t>Used to manage all of the activities from receiving through shipping</a:t>
            </a:r>
          </a:p>
          <a:p>
            <a:r>
              <a:rPr lang="en-US" dirty="0"/>
              <a:t>In the near future</a:t>
            </a:r>
          </a:p>
          <a:p>
            <a:pPr lvl="1"/>
            <a:r>
              <a:rPr lang="en-US" dirty="0"/>
              <a:t>Most of the bar code functions, including inventory counting, will be replaced by RFID </a:t>
            </a:r>
            <a:r>
              <a:rPr lang="en-US" dirty="0" smtClean="0"/>
              <a:t>tags</a:t>
            </a:r>
          </a:p>
          <a:p>
            <a:pPr lvl="2"/>
            <a:r>
              <a:rPr lang="en-US" dirty="0" smtClean="0"/>
              <a:t>Will eliminate the need for printing and affixing labels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C6311D1-201F-4FA1-B256-F2130D683976}" type="slidenum">
              <a:rPr lang="en-US"/>
              <a:pPr/>
              <a:t>44</a:t>
            </a:fld>
            <a:endParaRPr lang="en-US" sz="2000" dirty="0"/>
          </a:p>
        </p:txBody>
      </p:sp>
      <p:sp>
        <p:nvSpPr>
          <p:cNvPr id="337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Environmental Research</a:t>
            </a:r>
          </a:p>
        </p:txBody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305800" cy="4572000"/>
          </a:xfrm>
        </p:spPr>
        <p:txBody>
          <a:bodyPr/>
          <a:lstStyle/>
          <a:p>
            <a:r>
              <a:rPr lang="en-US" dirty="0"/>
              <a:t>Scientists are now using small, battery- or solar-cell-powered WLAN sensors</a:t>
            </a:r>
          </a:p>
          <a:p>
            <a:pPr lvl="1"/>
            <a:r>
              <a:rPr lang="en-US" dirty="0"/>
              <a:t>In places that were previously difficult to access and </a:t>
            </a:r>
            <a:r>
              <a:rPr lang="en-US" dirty="0" smtClean="0"/>
              <a:t>monitor</a:t>
            </a:r>
          </a:p>
          <a:p>
            <a:pPr lvl="1"/>
            <a:r>
              <a:rPr lang="en-US" dirty="0" smtClean="0"/>
              <a:t>Considered a major breakthrough in many scientific fields</a:t>
            </a:r>
          </a:p>
          <a:p>
            <a:pPr lvl="2"/>
            <a:r>
              <a:rPr lang="en-US" dirty="0" smtClean="0"/>
              <a:t>Has helped collect data that used to be very difficult or impossible to collect and record</a:t>
            </a:r>
            <a:endParaRPr lang="en-US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EE6E5E8-58DD-44B6-8C39-85DE64A77467}" type="slidenum">
              <a:rPr lang="en-US"/>
              <a:pPr/>
              <a:t>45</a:t>
            </a:fld>
            <a:endParaRPr lang="en-US" sz="2000" dirty="0"/>
          </a:p>
        </p:txBody>
      </p:sp>
      <p:sp>
        <p:nvSpPr>
          <p:cNvPr id="338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Industrial Control</a:t>
            </a:r>
          </a:p>
        </p:txBody>
      </p:sp>
      <p:sp>
        <p:nvSpPr>
          <p:cNvPr id="338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458200" cy="4572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Motes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Remote sensors</a:t>
            </a:r>
          </a:p>
          <a:p>
            <a:pPr lvl="1"/>
            <a:r>
              <a:rPr lang="en-US" dirty="0"/>
              <a:t>Can connect to a WLAN</a:t>
            </a:r>
          </a:p>
          <a:p>
            <a:pPr lvl="2"/>
            <a:r>
              <a:rPr lang="en-US" dirty="0"/>
              <a:t>Then collect data and transmit it to a central </a:t>
            </a:r>
            <a:r>
              <a:rPr lang="en-US" dirty="0" smtClean="0"/>
              <a:t>location</a:t>
            </a:r>
          </a:p>
          <a:p>
            <a:r>
              <a:rPr lang="en-US" dirty="0" smtClean="0"/>
              <a:t>Manufacturing managers can monitor equipment from an office</a:t>
            </a:r>
          </a:p>
          <a:p>
            <a:pPr lvl="1"/>
            <a:r>
              <a:rPr lang="en-US" dirty="0" smtClean="0"/>
              <a:t>Problems can be detected instantly</a:t>
            </a:r>
          </a:p>
          <a:p>
            <a:r>
              <a:rPr lang="en-US" dirty="0" smtClean="0"/>
              <a:t>Technicians in a control room can monitor status of every machine or device</a:t>
            </a:r>
          </a:p>
          <a:p>
            <a:pPr lvl="1"/>
            <a:r>
              <a:rPr lang="en-US" dirty="0" smtClean="0"/>
              <a:t>Dispatch a technician  when necessary</a:t>
            </a:r>
            <a:endParaRPr 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5EC48DA-7952-4ED8-8FAC-9B8717E35D61}" type="slidenum">
              <a:rPr lang="en-US"/>
              <a:pPr/>
              <a:t>46</a:t>
            </a:fld>
            <a:endParaRPr lang="en-US" sz="2000" dirty="0"/>
          </a:p>
        </p:txBody>
      </p:sp>
      <p:sp>
        <p:nvSpPr>
          <p:cNvPr id="3399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8077200" cy="1371600"/>
          </a:xfrm>
        </p:spPr>
        <p:txBody>
          <a:bodyPr/>
          <a:lstStyle/>
          <a:p>
            <a:r>
              <a:rPr lang="en-US" dirty="0"/>
              <a:t>Wireless Advantages and Disadvantages</a:t>
            </a:r>
          </a:p>
        </p:txBody>
      </p:sp>
      <p:sp>
        <p:nvSpPr>
          <p:cNvPr id="339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267200"/>
          </a:xfrm>
        </p:spPr>
        <p:txBody>
          <a:bodyPr/>
          <a:lstStyle/>
          <a:p>
            <a:r>
              <a:rPr lang="en-US" dirty="0"/>
              <a:t>As with any new technology, wireless communications offers both advantages and disadvantages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8BBDFC-59DE-4626-907C-120D1138C888}" type="slidenum">
              <a:rPr lang="en-US"/>
              <a:pPr/>
              <a:t>47</a:t>
            </a:fld>
            <a:endParaRPr lang="en-US" sz="2000" dirty="0"/>
          </a:p>
        </p:txBody>
      </p:sp>
      <p:sp>
        <p:nvSpPr>
          <p:cNvPr id="3430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077200" cy="1371600"/>
          </a:xfrm>
        </p:spPr>
        <p:txBody>
          <a:bodyPr/>
          <a:lstStyle/>
          <a:p>
            <a:r>
              <a:rPr lang="en-US" dirty="0"/>
              <a:t>Advantages of Wireless Networking</a:t>
            </a:r>
          </a:p>
        </p:txBody>
      </p:sp>
      <p:sp>
        <p:nvSpPr>
          <p:cNvPr id="3430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828800"/>
            <a:ext cx="86106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Mobility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Freedom to move about without being tethered by wires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Permits many industries to shift toward an increasingly mobile workforce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Creating “flatter” organizations with fewer management levels between top executives and regular employees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Easier and less expensive installation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Installing network cabling in older buildings can be a difficult, slow, and costly task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Makes it easier for any office to be modified with new cubicles or furniture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18942B-3409-4FB3-B7B4-FC97C552185A}" type="slidenum">
              <a:rPr lang="en-US"/>
              <a:pPr/>
              <a:t>48</a:t>
            </a:fld>
            <a:endParaRPr lang="en-US" sz="2000" dirty="0"/>
          </a:p>
        </p:txBody>
      </p:sp>
      <p:sp>
        <p:nvSpPr>
          <p:cNvPr id="4700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077200" cy="1371600"/>
          </a:xfrm>
        </p:spPr>
        <p:txBody>
          <a:bodyPr/>
          <a:lstStyle/>
          <a:p>
            <a:r>
              <a:rPr lang="en-US" dirty="0"/>
              <a:t>Advantages of Wireless </a:t>
            </a:r>
            <a:r>
              <a:rPr lang="en-US" dirty="0" smtClean="0"/>
              <a:t>Networking</a:t>
            </a:r>
            <a:endParaRPr lang="en-US" dirty="0"/>
          </a:p>
        </p:txBody>
      </p:sp>
      <p:sp>
        <p:nvSpPr>
          <p:cNvPr id="470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828800"/>
            <a:ext cx="86106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Increased reliability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Network cable failures may be the most common source of network problems</a:t>
            </a:r>
          </a:p>
          <a:p>
            <a:pPr>
              <a:lnSpc>
                <a:spcPct val="90000"/>
              </a:lnSpc>
            </a:pPr>
            <a:r>
              <a:rPr lang="en-US" dirty="0"/>
              <a:t>Disaster recovery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In the event of a disaster, managers can quickly relocate the </a:t>
            </a:r>
            <a:r>
              <a:rPr lang="en-US" dirty="0" smtClean="0"/>
              <a:t>office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Some planners keep laptop computers with wireless NICs and access points in reserve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Future Applications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Every day, a new application for wireless data transmission is thought of or implemented</a:t>
            </a:r>
            <a:endParaRPr lang="en-US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CCE7499-D663-419D-9502-988A4C8A4297}" type="slidenum">
              <a:rPr lang="en-US"/>
              <a:pPr/>
              <a:t>49</a:t>
            </a:fld>
            <a:endParaRPr lang="en-US" sz="2000" dirty="0"/>
          </a:p>
        </p:txBody>
      </p:sp>
      <p:sp>
        <p:nvSpPr>
          <p:cNvPr id="3440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8077200" cy="990600"/>
          </a:xfrm>
        </p:spPr>
        <p:txBody>
          <a:bodyPr/>
          <a:lstStyle/>
          <a:p>
            <a:r>
              <a:rPr lang="en-US" dirty="0"/>
              <a:t>Disadvantages of Wireless Networking</a:t>
            </a:r>
          </a:p>
        </p:txBody>
      </p:sp>
      <p:sp>
        <p:nvSpPr>
          <p:cNvPr id="344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676400"/>
            <a:ext cx="8458200" cy="4419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Radio signal interference</a:t>
            </a:r>
          </a:p>
          <a:p>
            <a:pPr lvl="1"/>
            <a:r>
              <a:rPr lang="en-US" dirty="0"/>
              <a:t>The potential for two </a:t>
            </a:r>
            <a:r>
              <a:rPr lang="en-US" dirty="0" smtClean="0"/>
              <a:t>signals to interfere exists</a:t>
            </a:r>
          </a:p>
          <a:p>
            <a:pPr lvl="1"/>
            <a:r>
              <a:rPr lang="en-US" dirty="0" smtClean="0"/>
              <a:t>Solution: locate source of interference and eliminate it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/>
              <a:t>Security</a:t>
            </a:r>
          </a:p>
          <a:p>
            <a:pPr lvl="1"/>
            <a:r>
              <a:rPr lang="en-US" dirty="0"/>
              <a:t>It is possible for an intruder to be lurking outdoors with a notebook computer and wireless NIC</a:t>
            </a:r>
          </a:p>
          <a:p>
            <a:pPr lvl="2"/>
            <a:r>
              <a:rPr lang="en-US" dirty="0"/>
              <a:t>With the intent of intercepting the signals from a nearby wireless network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Some wireless technologies can provide added levels of </a:t>
            </a:r>
            <a:r>
              <a:rPr lang="en-US" dirty="0" smtClean="0"/>
              <a:t>security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Network managers can limit access </a:t>
            </a:r>
            <a:endParaRPr 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E84CE3-1D92-4C18-99CF-F8BA852BD149}" type="slidenum">
              <a:rPr lang="en-US"/>
              <a:pPr/>
              <a:t>50</a:t>
            </a:fld>
            <a:endParaRPr lang="en-US" sz="2000" dirty="0"/>
          </a:p>
        </p:txBody>
      </p:sp>
      <p:sp>
        <p:nvSpPr>
          <p:cNvPr id="4720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077200" cy="990600"/>
          </a:xfrm>
        </p:spPr>
        <p:txBody>
          <a:bodyPr/>
          <a:lstStyle/>
          <a:p>
            <a:r>
              <a:rPr lang="en-US" dirty="0"/>
              <a:t>Disadvantages of Wireless </a:t>
            </a:r>
            <a:r>
              <a:rPr lang="en-US" dirty="0" smtClean="0"/>
              <a:t>Networking</a:t>
            </a:r>
            <a:endParaRPr lang="en-US" dirty="0"/>
          </a:p>
        </p:txBody>
      </p:sp>
      <p:sp>
        <p:nvSpPr>
          <p:cNvPr id="472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752600"/>
            <a:ext cx="8458200" cy="4495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Health risks</a:t>
            </a:r>
          </a:p>
          <a:p>
            <a:pPr lvl="1">
              <a:lnSpc>
                <a:spcPct val="90000"/>
              </a:lnSpc>
            </a:pPr>
            <a:r>
              <a:rPr lang="en-US" dirty="0"/>
              <a:t>High levels of RF can produce biological damage through heating effects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Wireless devices emit low levels of RF while being </a:t>
            </a:r>
            <a:r>
              <a:rPr lang="en-US" dirty="0" smtClean="0"/>
              <a:t>used</a:t>
            </a:r>
          </a:p>
          <a:p>
            <a:pPr lvl="2">
              <a:lnSpc>
                <a:spcPct val="90000"/>
              </a:lnSpc>
            </a:pPr>
            <a:r>
              <a:rPr lang="en-US" dirty="0" smtClean="0"/>
              <a:t>No clear picture of the biological effects of this type of radiation has been found to date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Science today does not yet permit anyone to draw a definitive conclusion on the safety of wireless mobile devices</a:t>
            </a:r>
          </a:p>
          <a:p>
            <a:pPr lvl="2">
              <a:lnSpc>
                <a:spcPct val="90000"/>
              </a:lnSpc>
            </a:pPr>
            <a:r>
              <a:rPr lang="en-US" dirty="0" smtClean="0"/>
              <a:t>Be aware of the possibility and monitor ongoing scientific research</a:t>
            </a:r>
            <a:endParaRPr 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3539F00-3A85-4F31-9AAE-3497D7999040}" type="slidenum">
              <a:rPr lang="en-US"/>
              <a:pPr/>
              <a:t>51</a:t>
            </a:fld>
            <a:endParaRPr lang="en-US" sz="2000" dirty="0"/>
          </a:p>
        </p:txBody>
      </p:sp>
      <p:sp>
        <p:nvSpPr>
          <p:cNvPr id="273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273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382000" cy="4572000"/>
          </a:xfrm>
        </p:spPr>
        <p:txBody>
          <a:bodyPr/>
          <a:lstStyle/>
          <a:p>
            <a:r>
              <a:rPr lang="en-US" dirty="0"/>
              <a:t>Wireless communications have become commonplace</a:t>
            </a:r>
          </a:p>
          <a:p>
            <a:r>
              <a:rPr lang="en-US" dirty="0"/>
              <a:t>Wireless networks and devices are found in all circles of life today</a:t>
            </a:r>
          </a:p>
          <a:p>
            <a:r>
              <a:rPr lang="en-US" dirty="0"/>
              <a:t>Wireless wide area networks will enable companies of all sizes to interconnect their offices</a:t>
            </a:r>
          </a:p>
          <a:p>
            <a:pPr lvl="1"/>
            <a:r>
              <a:rPr lang="en-US" dirty="0"/>
              <a:t>Without the high cost charged by telephone carriers for their landline connections</a:t>
            </a:r>
          </a:p>
          <a:p>
            <a:r>
              <a:rPr lang="en-US" dirty="0"/>
              <a:t>WLAN applications are found in a wide variety of industries and organizations	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7F43C46-C08A-4F36-AE66-8088DE4C64C5}" type="slidenum">
              <a:rPr lang="en-US"/>
              <a:pPr/>
              <a:t>52</a:t>
            </a:fld>
            <a:endParaRPr lang="en-US" sz="2000" dirty="0"/>
          </a:p>
        </p:txBody>
      </p:sp>
      <p:sp>
        <p:nvSpPr>
          <p:cNvPr id="274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274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76400"/>
            <a:ext cx="8458200" cy="4572000"/>
          </a:xfrm>
        </p:spPr>
        <p:txBody>
          <a:bodyPr/>
          <a:lstStyle/>
          <a:p>
            <a:r>
              <a:rPr lang="en-US" dirty="0"/>
              <a:t>Remote </a:t>
            </a:r>
            <a:r>
              <a:rPr lang="en-US" dirty="0" smtClean="0"/>
              <a:t>sensors capable </a:t>
            </a:r>
            <a:r>
              <a:rPr lang="en-US" dirty="0"/>
              <a:t>of communicating using wireless technologies </a:t>
            </a:r>
          </a:p>
          <a:p>
            <a:pPr lvl="1"/>
            <a:r>
              <a:rPr lang="en-US" dirty="0"/>
              <a:t>Used in large manufacturing </a:t>
            </a:r>
            <a:r>
              <a:rPr lang="en-US" dirty="0" smtClean="0"/>
              <a:t>facilities to </a:t>
            </a:r>
            <a:r>
              <a:rPr lang="en-US" dirty="0"/>
              <a:t>monitor equipment and for scientific research</a:t>
            </a:r>
          </a:p>
          <a:p>
            <a:r>
              <a:rPr lang="en-US" dirty="0"/>
              <a:t>Wireless communication advantages</a:t>
            </a:r>
          </a:p>
          <a:p>
            <a:pPr lvl="1"/>
            <a:r>
              <a:rPr lang="en-US" dirty="0"/>
              <a:t>Mobility</a:t>
            </a:r>
          </a:p>
          <a:p>
            <a:pPr lvl="1"/>
            <a:r>
              <a:rPr lang="en-US" dirty="0"/>
              <a:t>Easier and less expensive installation</a:t>
            </a:r>
          </a:p>
          <a:p>
            <a:pPr lvl="1"/>
            <a:r>
              <a:rPr lang="en-US" dirty="0"/>
              <a:t>Increased network reliability</a:t>
            </a:r>
          </a:p>
          <a:p>
            <a:pPr lvl="1"/>
            <a:r>
              <a:rPr lang="en-US" dirty="0"/>
              <a:t>Support for disaster recovery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Guide to Wireless Communications, Third Edition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9364D9F-9C12-4049-BEBC-D24B6868258B}" type="slidenum">
              <a:rPr lang="en-US"/>
              <a:pPr/>
              <a:t>53</a:t>
            </a:fld>
            <a:endParaRPr lang="en-US" sz="2000" dirty="0"/>
          </a:p>
        </p:txBody>
      </p:sp>
      <p:sp>
        <p:nvSpPr>
          <p:cNvPr id="275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275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Wireless communication disadvantages</a:t>
            </a:r>
          </a:p>
          <a:p>
            <a:pPr lvl="1"/>
            <a:r>
              <a:rPr lang="en-US" dirty="0"/>
              <a:t>Radio signal interference</a:t>
            </a:r>
          </a:p>
          <a:p>
            <a:pPr lvl="1"/>
            <a:r>
              <a:rPr lang="en-US" dirty="0"/>
              <a:t>Security issues</a:t>
            </a:r>
          </a:p>
          <a:p>
            <a:pPr lvl="1"/>
            <a:r>
              <a:rPr lang="en-US" dirty="0"/>
              <a:t>Health risks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FF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FFFFFF"/>
      </a:accent5>
      <a:accent6>
        <a:srgbClr val="2D2DB9"/>
      </a:accent6>
      <a:hlink>
        <a:srgbClr val="FFFF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FFFF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2801</Words>
  <Application>Microsoft Office PowerPoint</Application>
  <PresentationFormat>On-screen Show (4:3)</PresentationFormat>
  <Paragraphs>464</Paragraphs>
  <Slides>53</Slides>
  <Notes>50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Default Design</vt:lpstr>
      <vt:lpstr>Guide to Wireless Communications, Third Edition</vt:lpstr>
      <vt:lpstr>Objectives</vt:lpstr>
      <vt:lpstr>How Wireless Technology is Used</vt:lpstr>
      <vt:lpstr>A Wireless World</vt:lpstr>
      <vt:lpstr>Slide 5</vt:lpstr>
      <vt:lpstr>Bluetooth and Other Short-Range Wireless Technologies</vt:lpstr>
      <vt:lpstr>Slide 7</vt:lpstr>
      <vt:lpstr>Bluetooth and Other Short-Range Wireless Technologies</vt:lpstr>
      <vt:lpstr>Slide 9</vt:lpstr>
      <vt:lpstr>Satellite Networks</vt:lpstr>
      <vt:lpstr>Slide 11</vt:lpstr>
      <vt:lpstr>Cellular Networks</vt:lpstr>
      <vt:lpstr>Slide 13</vt:lpstr>
      <vt:lpstr>Cellular Networks</vt:lpstr>
      <vt:lpstr>Slide 15</vt:lpstr>
      <vt:lpstr>Wireless Local Area Networks</vt:lpstr>
      <vt:lpstr>Slide 17</vt:lpstr>
      <vt:lpstr>Wireless Local Area Networks</vt:lpstr>
      <vt:lpstr>Slide 19</vt:lpstr>
      <vt:lpstr>Fixed Broadband Wireless</vt:lpstr>
      <vt:lpstr>Fixed Broadband Wireless</vt:lpstr>
      <vt:lpstr>Slide 22</vt:lpstr>
      <vt:lpstr>Wireless Wide Area Network</vt:lpstr>
      <vt:lpstr>Wireless Wide Area Network</vt:lpstr>
      <vt:lpstr>Wireless Wide Area Network</vt:lpstr>
      <vt:lpstr>Slide 26</vt:lpstr>
      <vt:lpstr>The Wireless Landscape</vt:lpstr>
      <vt:lpstr>Slide 28</vt:lpstr>
      <vt:lpstr>Slide 29</vt:lpstr>
      <vt:lpstr>The Wireless Landscape</vt:lpstr>
      <vt:lpstr>Digital Convergence</vt:lpstr>
      <vt:lpstr>Wireless Applications</vt:lpstr>
      <vt:lpstr>Education</vt:lpstr>
      <vt:lpstr>Home Entertainment</vt:lpstr>
      <vt:lpstr>Home Control Systems</vt:lpstr>
      <vt:lpstr>Health Care</vt:lpstr>
      <vt:lpstr>Government</vt:lpstr>
      <vt:lpstr>Military</vt:lpstr>
      <vt:lpstr>Office Environments</vt:lpstr>
      <vt:lpstr>Event Management</vt:lpstr>
      <vt:lpstr>Travel</vt:lpstr>
      <vt:lpstr>Construction</vt:lpstr>
      <vt:lpstr>Warehouse Management</vt:lpstr>
      <vt:lpstr>Environmental Research</vt:lpstr>
      <vt:lpstr>Industrial Control</vt:lpstr>
      <vt:lpstr>Wireless Advantages and Disadvantages</vt:lpstr>
      <vt:lpstr>Advantages of Wireless Networking</vt:lpstr>
      <vt:lpstr>Advantages of Wireless Networking</vt:lpstr>
      <vt:lpstr>Disadvantages of Wireless Networking</vt:lpstr>
      <vt:lpstr>Disadvantages of Wireless Networking</vt:lpstr>
      <vt:lpstr>Summary</vt:lpstr>
      <vt:lpstr>Summary</vt:lpstr>
      <vt:lpstr>Summary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/>
  <cp:lastModifiedBy/>
  <cp:revision>320</cp:revision>
  <dcterms:created xsi:type="dcterms:W3CDTF">2002-09-27T23:29:22Z</dcterms:created>
  <dcterms:modified xsi:type="dcterms:W3CDTF">2013-12-06T22:51:50Z</dcterms:modified>
</cp:coreProperties>
</file>